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72" r:id="rId5"/>
    <p:sldId id="274" r:id="rId6"/>
    <p:sldId id="279" r:id="rId7"/>
    <p:sldId id="281" r:id="rId8"/>
    <p:sldId id="287" r:id="rId9"/>
    <p:sldId id="284" r:id="rId10"/>
    <p:sldId id="289" r:id="rId11"/>
    <p:sldId id="280" r:id="rId12"/>
    <p:sldId id="273" r:id="rId13"/>
    <p:sldId id="285" r:id="rId14"/>
    <p:sldId id="275" r:id="rId15"/>
    <p:sldId id="276" r:id="rId16"/>
    <p:sldId id="286" r:id="rId17"/>
    <p:sldId id="277" r:id="rId18"/>
    <p:sldId id="278" r:id="rId19"/>
    <p:sldId id="268" r:id="rId20"/>
    <p:sldId id="271" r:id="rId21"/>
    <p:sldId id="28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91" autoAdjust="0"/>
    <p:restoredTop sz="94660"/>
  </p:normalViewPr>
  <p:slideViewPr>
    <p:cSldViewPr snapToGrid="0">
      <p:cViewPr varScale="1">
        <p:scale>
          <a:sx n="68" d="100"/>
          <a:sy n="68" d="100"/>
        </p:scale>
        <p:origin x="75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3.xml.rels><?xml version="1.0" encoding="UTF-8" standalone="yes"?>
<Relationships xmlns="http://schemas.openxmlformats.org/package/2006/relationships"><Relationship Id="rId2" Type="http://schemas.openxmlformats.org/officeDocument/2006/relationships/hyperlink" Target="https://www.sciencedirect.com/science/article/abs/pii/S0968090X20308111" TargetMode="External"/><Relationship Id="rId1" Type="http://schemas.openxmlformats.org/officeDocument/2006/relationships/hyperlink" Target="https://www.sciencedirect.com/org/science/article/abs/pii/S1942786722004544"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3.xml.rels><?xml version="1.0" encoding="UTF-8" standalone="yes"?>
<Relationships xmlns="http://schemas.openxmlformats.org/package/2006/relationships"><Relationship Id="rId2" Type="http://schemas.openxmlformats.org/officeDocument/2006/relationships/hyperlink" Target="https://www.sciencedirect.com/science/article/abs/pii/S0968090X20308111" TargetMode="External"/><Relationship Id="rId1" Type="http://schemas.openxmlformats.org/officeDocument/2006/relationships/hyperlink" Target="https://www.sciencedirect.com/org/science/article/abs/pii/S1942786722004544"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84D548-FD0E-4D18-9B9F-598206130AFA}" type="doc">
      <dgm:prSet loTypeId="urn:microsoft.com/office/officeart/2018/5/layout/IconCircleLabel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92C23085-BAA7-4B1C-9B63-6B3631C2B66B}">
      <dgm:prSet/>
      <dgm:spPr/>
      <dgm:t>
        <a:bodyPr/>
        <a:lstStyle/>
        <a:p>
          <a:pPr>
            <a:defRPr cap="all"/>
          </a:pPr>
          <a:r>
            <a:rPr lang="en-US" dirty="0"/>
            <a:t>Capturing Data</a:t>
          </a:r>
        </a:p>
      </dgm:t>
    </dgm:pt>
    <dgm:pt modelId="{DB85BBFE-3388-4CB3-8944-C2FAB0FFA51E}" type="parTrans" cxnId="{3201785F-210E-4158-A967-9E532F8547F9}">
      <dgm:prSet/>
      <dgm:spPr/>
      <dgm:t>
        <a:bodyPr/>
        <a:lstStyle/>
        <a:p>
          <a:endParaRPr lang="en-US"/>
        </a:p>
      </dgm:t>
    </dgm:pt>
    <dgm:pt modelId="{9AC70C6A-3DD4-496B-B673-5FF4B4FC3A79}" type="sibTrans" cxnId="{3201785F-210E-4158-A967-9E532F8547F9}">
      <dgm:prSet/>
      <dgm:spPr/>
      <dgm:t>
        <a:bodyPr/>
        <a:lstStyle/>
        <a:p>
          <a:endParaRPr lang="en-US"/>
        </a:p>
      </dgm:t>
    </dgm:pt>
    <dgm:pt modelId="{F0BDB463-8A06-4EA7-8346-D0E0D8BAA682}">
      <dgm:prSet/>
      <dgm:spPr/>
      <dgm:t>
        <a:bodyPr/>
        <a:lstStyle/>
        <a:p>
          <a:pPr>
            <a:defRPr cap="all"/>
          </a:pPr>
          <a:r>
            <a:rPr lang="en-US" dirty="0"/>
            <a:t>Processing</a:t>
          </a:r>
        </a:p>
      </dgm:t>
    </dgm:pt>
    <dgm:pt modelId="{A30E83B0-F1EF-48BF-A44D-C3354E4FEA98}" type="parTrans" cxnId="{05437139-55AE-40D1-AB4A-90CAAB604C66}">
      <dgm:prSet/>
      <dgm:spPr/>
      <dgm:t>
        <a:bodyPr/>
        <a:lstStyle/>
        <a:p>
          <a:endParaRPr lang="en-US"/>
        </a:p>
      </dgm:t>
    </dgm:pt>
    <dgm:pt modelId="{ED71C558-6782-403A-949C-EBCE15A4DE85}" type="sibTrans" cxnId="{05437139-55AE-40D1-AB4A-90CAAB604C66}">
      <dgm:prSet/>
      <dgm:spPr/>
      <dgm:t>
        <a:bodyPr/>
        <a:lstStyle/>
        <a:p>
          <a:endParaRPr lang="en-US"/>
        </a:p>
      </dgm:t>
    </dgm:pt>
    <dgm:pt modelId="{D14E7F3C-6A8D-49A6-9D22-05DFD0775FB2}">
      <dgm:prSet/>
      <dgm:spPr/>
      <dgm:t>
        <a:bodyPr/>
        <a:lstStyle/>
        <a:p>
          <a:pPr>
            <a:defRPr cap="all"/>
          </a:pPr>
          <a:r>
            <a:rPr lang="en-US" dirty="0"/>
            <a:t>do action</a:t>
          </a:r>
        </a:p>
      </dgm:t>
    </dgm:pt>
    <dgm:pt modelId="{B5F1C842-58C5-486E-9AEC-378DAC30B971}" type="parTrans" cxnId="{F6B55544-A067-4B38-BA39-77B5C9FA5BFD}">
      <dgm:prSet/>
      <dgm:spPr/>
      <dgm:t>
        <a:bodyPr/>
        <a:lstStyle/>
        <a:p>
          <a:endParaRPr lang="en-US"/>
        </a:p>
      </dgm:t>
    </dgm:pt>
    <dgm:pt modelId="{7F3FA626-AADE-4198-88C3-9B8684982795}" type="sibTrans" cxnId="{F6B55544-A067-4B38-BA39-77B5C9FA5BFD}">
      <dgm:prSet/>
      <dgm:spPr/>
      <dgm:t>
        <a:bodyPr/>
        <a:lstStyle/>
        <a:p>
          <a:endParaRPr lang="en-US"/>
        </a:p>
      </dgm:t>
    </dgm:pt>
    <dgm:pt modelId="{A124DA22-FA1A-4EBB-8E9F-B9F668558DFA}" type="pres">
      <dgm:prSet presAssocID="{BD84D548-FD0E-4D18-9B9F-598206130AFA}" presName="root" presStyleCnt="0">
        <dgm:presLayoutVars>
          <dgm:dir/>
          <dgm:resizeHandles val="exact"/>
        </dgm:presLayoutVars>
      </dgm:prSet>
      <dgm:spPr/>
    </dgm:pt>
    <dgm:pt modelId="{EA23BAA4-EA82-43CC-9CD3-28B12C0892EC}" type="pres">
      <dgm:prSet presAssocID="{92C23085-BAA7-4B1C-9B63-6B3631C2B66B}" presName="compNode" presStyleCnt="0"/>
      <dgm:spPr/>
    </dgm:pt>
    <dgm:pt modelId="{FEFA1B60-A84A-4514-9410-4770D3D55476}" type="pres">
      <dgm:prSet presAssocID="{92C23085-BAA7-4B1C-9B63-6B3631C2B66B}" presName="iconBgRect" presStyleLbl="bgShp" presStyleIdx="0" presStyleCnt="3"/>
      <dgm:spPr/>
    </dgm:pt>
    <dgm:pt modelId="{A9238A01-EBD5-4D29-8EE2-44AA909EAE97}" type="pres">
      <dgm:prSet presAssocID="{92C23085-BAA7-4B1C-9B63-6B3631C2B66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2351AD9-E4F0-4C7A-85CF-F2FF8B7B843B}" type="pres">
      <dgm:prSet presAssocID="{92C23085-BAA7-4B1C-9B63-6B3631C2B66B}" presName="spaceRect" presStyleCnt="0"/>
      <dgm:spPr/>
    </dgm:pt>
    <dgm:pt modelId="{3AE80714-E309-4D1A-9251-281D55B19333}" type="pres">
      <dgm:prSet presAssocID="{92C23085-BAA7-4B1C-9B63-6B3631C2B66B}" presName="textRect" presStyleLbl="revTx" presStyleIdx="0" presStyleCnt="3">
        <dgm:presLayoutVars>
          <dgm:chMax val="1"/>
          <dgm:chPref val="1"/>
        </dgm:presLayoutVars>
      </dgm:prSet>
      <dgm:spPr/>
    </dgm:pt>
    <dgm:pt modelId="{297EFB77-29ED-484D-88BF-04C4002EC944}" type="pres">
      <dgm:prSet presAssocID="{9AC70C6A-3DD4-496B-B673-5FF4B4FC3A79}" presName="sibTrans" presStyleCnt="0"/>
      <dgm:spPr/>
    </dgm:pt>
    <dgm:pt modelId="{4F16B9EF-D09E-413F-A139-534FC1F06253}" type="pres">
      <dgm:prSet presAssocID="{F0BDB463-8A06-4EA7-8346-D0E0D8BAA682}" presName="compNode" presStyleCnt="0"/>
      <dgm:spPr/>
    </dgm:pt>
    <dgm:pt modelId="{9A92DA22-E9C4-4931-9D80-52146247DCD8}" type="pres">
      <dgm:prSet presAssocID="{F0BDB463-8A06-4EA7-8346-D0E0D8BAA682}" presName="iconBgRect" presStyleLbl="bgShp" presStyleIdx="1" presStyleCnt="3"/>
      <dgm:spPr/>
    </dgm:pt>
    <dgm:pt modelId="{48B69E86-5B88-41F7-BE9D-90FB9E842E44}" type="pres">
      <dgm:prSet presAssocID="{F0BDB463-8A06-4EA7-8346-D0E0D8BAA68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3E35C911-129B-446B-85FF-8D1BC8017AD9}" type="pres">
      <dgm:prSet presAssocID="{F0BDB463-8A06-4EA7-8346-D0E0D8BAA682}" presName="spaceRect" presStyleCnt="0"/>
      <dgm:spPr/>
    </dgm:pt>
    <dgm:pt modelId="{CFC10D13-A5EF-4C26-8ED3-661FA8417865}" type="pres">
      <dgm:prSet presAssocID="{F0BDB463-8A06-4EA7-8346-D0E0D8BAA682}" presName="textRect" presStyleLbl="revTx" presStyleIdx="1" presStyleCnt="3">
        <dgm:presLayoutVars>
          <dgm:chMax val="1"/>
          <dgm:chPref val="1"/>
        </dgm:presLayoutVars>
      </dgm:prSet>
      <dgm:spPr/>
    </dgm:pt>
    <dgm:pt modelId="{DFEBBB27-FF9B-44E0-A4B4-32C8531F9187}" type="pres">
      <dgm:prSet presAssocID="{ED71C558-6782-403A-949C-EBCE15A4DE85}" presName="sibTrans" presStyleCnt="0"/>
      <dgm:spPr/>
    </dgm:pt>
    <dgm:pt modelId="{869B0771-04A8-4A33-A7A1-D5415B223FD0}" type="pres">
      <dgm:prSet presAssocID="{D14E7F3C-6A8D-49A6-9D22-05DFD0775FB2}" presName="compNode" presStyleCnt="0"/>
      <dgm:spPr/>
    </dgm:pt>
    <dgm:pt modelId="{522190F0-EF70-4E6E-BEAD-DD078084D08A}" type="pres">
      <dgm:prSet presAssocID="{D14E7F3C-6A8D-49A6-9D22-05DFD0775FB2}" presName="iconBgRect" presStyleLbl="bgShp" presStyleIdx="2" presStyleCnt="3"/>
      <dgm:spPr/>
    </dgm:pt>
    <dgm:pt modelId="{10FA8B38-AB39-4FBA-B71E-502C78806ECB}" type="pres">
      <dgm:prSet presAssocID="{D14E7F3C-6A8D-49A6-9D22-05DFD0775FB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071ED6D5-13B7-4A7F-B60C-AF4A67D159BA}" type="pres">
      <dgm:prSet presAssocID="{D14E7F3C-6A8D-49A6-9D22-05DFD0775FB2}" presName="spaceRect" presStyleCnt="0"/>
      <dgm:spPr/>
    </dgm:pt>
    <dgm:pt modelId="{14C2A950-FF2C-4513-8C4C-70381B01ADA5}" type="pres">
      <dgm:prSet presAssocID="{D14E7F3C-6A8D-49A6-9D22-05DFD0775FB2}" presName="textRect" presStyleLbl="revTx" presStyleIdx="2" presStyleCnt="3">
        <dgm:presLayoutVars>
          <dgm:chMax val="1"/>
          <dgm:chPref val="1"/>
        </dgm:presLayoutVars>
      </dgm:prSet>
      <dgm:spPr/>
    </dgm:pt>
  </dgm:ptLst>
  <dgm:cxnLst>
    <dgm:cxn modelId="{05437139-55AE-40D1-AB4A-90CAAB604C66}" srcId="{BD84D548-FD0E-4D18-9B9F-598206130AFA}" destId="{F0BDB463-8A06-4EA7-8346-D0E0D8BAA682}" srcOrd="1" destOrd="0" parTransId="{A30E83B0-F1EF-48BF-A44D-C3354E4FEA98}" sibTransId="{ED71C558-6782-403A-949C-EBCE15A4DE85}"/>
    <dgm:cxn modelId="{3201785F-210E-4158-A967-9E532F8547F9}" srcId="{BD84D548-FD0E-4D18-9B9F-598206130AFA}" destId="{92C23085-BAA7-4B1C-9B63-6B3631C2B66B}" srcOrd="0" destOrd="0" parTransId="{DB85BBFE-3388-4CB3-8944-C2FAB0FFA51E}" sibTransId="{9AC70C6A-3DD4-496B-B673-5FF4B4FC3A79}"/>
    <dgm:cxn modelId="{F6B55544-A067-4B38-BA39-77B5C9FA5BFD}" srcId="{BD84D548-FD0E-4D18-9B9F-598206130AFA}" destId="{D14E7F3C-6A8D-49A6-9D22-05DFD0775FB2}" srcOrd="2" destOrd="0" parTransId="{B5F1C842-58C5-486E-9AEC-378DAC30B971}" sibTransId="{7F3FA626-AADE-4198-88C3-9B8684982795}"/>
    <dgm:cxn modelId="{7D0C81BB-26FC-45F7-8505-E6D5D3E61F12}" type="presOf" srcId="{92C23085-BAA7-4B1C-9B63-6B3631C2B66B}" destId="{3AE80714-E309-4D1A-9251-281D55B19333}" srcOrd="0" destOrd="0" presId="urn:microsoft.com/office/officeart/2018/5/layout/IconCircleLabelList"/>
    <dgm:cxn modelId="{8FB413C7-9AC1-4960-811F-4E6B21699C7A}" type="presOf" srcId="{F0BDB463-8A06-4EA7-8346-D0E0D8BAA682}" destId="{CFC10D13-A5EF-4C26-8ED3-661FA8417865}" srcOrd="0" destOrd="0" presId="urn:microsoft.com/office/officeart/2018/5/layout/IconCircleLabelList"/>
    <dgm:cxn modelId="{1FC995EF-77DE-4677-A635-4E51136D00F6}" type="presOf" srcId="{D14E7F3C-6A8D-49A6-9D22-05DFD0775FB2}" destId="{14C2A950-FF2C-4513-8C4C-70381B01ADA5}" srcOrd="0" destOrd="0" presId="urn:microsoft.com/office/officeart/2018/5/layout/IconCircleLabelList"/>
    <dgm:cxn modelId="{CC00A5F7-2281-43E1-93FB-007D90BFDF51}" type="presOf" srcId="{BD84D548-FD0E-4D18-9B9F-598206130AFA}" destId="{A124DA22-FA1A-4EBB-8E9F-B9F668558DFA}" srcOrd="0" destOrd="0" presId="urn:microsoft.com/office/officeart/2018/5/layout/IconCircleLabelList"/>
    <dgm:cxn modelId="{E4B13DF1-8569-464D-B820-A03CF5EE521F}" type="presParOf" srcId="{A124DA22-FA1A-4EBB-8E9F-B9F668558DFA}" destId="{EA23BAA4-EA82-43CC-9CD3-28B12C0892EC}" srcOrd="0" destOrd="0" presId="urn:microsoft.com/office/officeart/2018/5/layout/IconCircleLabelList"/>
    <dgm:cxn modelId="{1587DEBB-1222-49AE-9821-5BE2DC93E927}" type="presParOf" srcId="{EA23BAA4-EA82-43CC-9CD3-28B12C0892EC}" destId="{FEFA1B60-A84A-4514-9410-4770D3D55476}" srcOrd="0" destOrd="0" presId="urn:microsoft.com/office/officeart/2018/5/layout/IconCircleLabelList"/>
    <dgm:cxn modelId="{C0844CEE-B7A7-4612-9246-9BB8465F88F2}" type="presParOf" srcId="{EA23BAA4-EA82-43CC-9CD3-28B12C0892EC}" destId="{A9238A01-EBD5-4D29-8EE2-44AA909EAE97}" srcOrd="1" destOrd="0" presId="urn:microsoft.com/office/officeart/2018/5/layout/IconCircleLabelList"/>
    <dgm:cxn modelId="{F08350FA-CA64-48C2-AF80-D06D4E0D5E7A}" type="presParOf" srcId="{EA23BAA4-EA82-43CC-9CD3-28B12C0892EC}" destId="{A2351AD9-E4F0-4C7A-85CF-F2FF8B7B843B}" srcOrd="2" destOrd="0" presId="urn:microsoft.com/office/officeart/2018/5/layout/IconCircleLabelList"/>
    <dgm:cxn modelId="{0F4525E3-DEA0-44EC-A0CD-1BB94360AB14}" type="presParOf" srcId="{EA23BAA4-EA82-43CC-9CD3-28B12C0892EC}" destId="{3AE80714-E309-4D1A-9251-281D55B19333}" srcOrd="3" destOrd="0" presId="urn:microsoft.com/office/officeart/2018/5/layout/IconCircleLabelList"/>
    <dgm:cxn modelId="{B42AF5E6-EF76-40B0-883F-C7BC84BA2F42}" type="presParOf" srcId="{A124DA22-FA1A-4EBB-8E9F-B9F668558DFA}" destId="{297EFB77-29ED-484D-88BF-04C4002EC944}" srcOrd="1" destOrd="0" presId="urn:microsoft.com/office/officeart/2018/5/layout/IconCircleLabelList"/>
    <dgm:cxn modelId="{CF97AB42-AD51-4204-9A70-EA59D4C9E764}" type="presParOf" srcId="{A124DA22-FA1A-4EBB-8E9F-B9F668558DFA}" destId="{4F16B9EF-D09E-413F-A139-534FC1F06253}" srcOrd="2" destOrd="0" presId="urn:microsoft.com/office/officeart/2018/5/layout/IconCircleLabelList"/>
    <dgm:cxn modelId="{6E6454C3-1E52-4668-862D-481E3A216231}" type="presParOf" srcId="{4F16B9EF-D09E-413F-A139-534FC1F06253}" destId="{9A92DA22-E9C4-4931-9D80-52146247DCD8}" srcOrd="0" destOrd="0" presId="urn:microsoft.com/office/officeart/2018/5/layout/IconCircleLabelList"/>
    <dgm:cxn modelId="{484E1383-42D4-4343-A8BD-BA43198A98EA}" type="presParOf" srcId="{4F16B9EF-D09E-413F-A139-534FC1F06253}" destId="{48B69E86-5B88-41F7-BE9D-90FB9E842E44}" srcOrd="1" destOrd="0" presId="urn:microsoft.com/office/officeart/2018/5/layout/IconCircleLabelList"/>
    <dgm:cxn modelId="{05CB7651-F607-493B-8F4E-67F93E249CEB}" type="presParOf" srcId="{4F16B9EF-D09E-413F-A139-534FC1F06253}" destId="{3E35C911-129B-446B-85FF-8D1BC8017AD9}" srcOrd="2" destOrd="0" presId="urn:microsoft.com/office/officeart/2018/5/layout/IconCircleLabelList"/>
    <dgm:cxn modelId="{357FE153-B51B-421A-9408-A5EF3B5080B4}" type="presParOf" srcId="{4F16B9EF-D09E-413F-A139-534FC1F06253}" destId="{CFC10D13-A5EF-4C26-8ED3-661FA8417865}" srcOrd="3" destOrd="0" presId="urn:microsoft.com/office/officeart/2018/5/layout/IconCircleLabelList"/>
    <dgm:cxn modelId="{81551CC3-AE6F-439D-893E-D42E354F037A}" type="presParOf" srcId="{A124DA22-FA1A-4EBB-8E9F-B9F668558DFA}" destId="{DFEBBB27-FF9B-44E0-A4B4-32C8531F9187}" srcOrd="3" destOrd="0" presId="urn:microsoft.com/office/officeart/2018/5/layout/IconCircleLabelList"/>
    <dgm:cxn modelId="{8EA9BC21-86E0-432D-8B76-1B5737B8A80C}" type="presParOf" srcId="{A124DA22-FA1A-4EBB-8E9F-B9F668558DFA}" destId="{869B0771-04A8-4A33-A7A1-D5415B223FD0}" srcOrd="4" destOrd="0" presId="urn:microsoft.com/office/officeart/2018/5/layout/IconCircleLabelList"/>
    <dgm:cxn modelId="{C0A8866E-1986-4DA9-BBA8-6B21D508D8EF}" type="presParOf" srcId="{869B0771-04A8-4A33-A7A1-D5415B223FD0}" destId="{522190F0-EF70-4E6E-BEAD-DD078084D08A}" srcOrd="0" destOrd="0" presId="urn:microsoft.com/office/officeart/2018/5/layout/IconCircleLabelList"/>
    <dgm:cxn modelId="{B92F2110-AA5E-4349-92A8-1024CDE65738}" type="presParOf" srcId="{869B0771-04A8-4A33-A7A1-D5415B223FD0}" destId="{10FA8B38-AB39-4FBA-B71E-502C78806ECB}" srcOrd="1" destOrd="0" presId="urn:microsoft.com/office/officeart/2018/5/layout/IconCircleLabelList"/>
    <dgm:cxn modelId="{71732D36-8B75-44E1-AEDF-D2DCF25C464E}" type="presParOf" srcId="{869B0771-04A8-4A33-A7A1-D5415B223FD0}" destId="{071ED6D5-13B7-4A7F-B60C-AF4A67D159BA}" srcOrd="2" destOrd="0" presId="urn:microsoft.com/office/officeart/2018/5/layout/IconCircleLabelList"/>
    <dgm:cxn modelId="{9D14EDF8-A36B-4AA5-A53B-365186DB5F02}" type="presParOf" srcId="{869B0771-04A8-4A33-A7A1-D5415B223FD0}" destId="{14C2A950-FF2C-4513-8C4C-70381B01ADA5}"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8F585F-F244-407B-9EB7-148D5346B586}"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F8ED3570-8A95-40A4-B510-29922B37E1F9}">
      <dgm:prSet/>
      <dgm:spPr/>
      <dgm:t>
        <a:bodyPr/>
        <a:lstStyle/>
        <a:p>
          <a:r>
            <a:rPr lang="en-IN"/>
            <a:t>Arduino uno</a:t>
          </a:r>
          <a:endParaRPr lang="en-US"/>
        </a:p>
      </dgm:t>
    </dgm:pt>
    <dgm:pt modelId="{07A66214-804F-4B46-A172-B2698EE3F519}" type="parTrans" cxnId="{E9259E19-F5D7-45B5-9203-D7A67B4C9426}">
      <dgm:prSet/>
      <dgm:spPr/>
      <dgm:t>
        <a:bodyPr/>
        <a:lstStyle/>
        <a:p>
          <a:endParaRPr lang="en-US"/>
        </a:p>
      </dgm:t>
    </dgm:pt>
    <dgm:pt modelId="{B5F10E90-41FE-4CEE-A4C1-BF373704E6A1}" type="sibTrans" cxnId="{E9259E19-F5D7-45B5-9203-D7A67B4C9426}">
      <dgm:prSet/>
      <dgm:spPr/>
      <dgm:t>
        <a:bodyPr/>
        <a:lstStyle/>
        <a:p>
          <a:endParaRPr lang="en-US"/>
        </a:p>
      </dgm:t>
    </dgm:pt>
    <dgm:pt modelId="{21EB71AB-D33E-4637-87B2-DC76E827F9E5}">
      <dgm:prSet/>
      <dgm:spPr/>
      <dgm:t>
        <a:bodyPr/>
        <a:lstStyle/>
        <a:p>
          <a:r>
            <a:rPr lang="en-IN" dirty="0"/>
            <a:t>Wires</a:t>
          </a:r>
          <a:endParaRPr lang="en-US" dirty="0"/>
        </a:p>
      </dgm:t>
    </dgm:pt>
    <dgm:pt modelId="{41670AEE-FB53-45F8-A0C5-4EC4D1294227}" type="parTrans" cxnId="{E6EA3286-E0C0-4B48-AC83-BCAB30087B59}">
      <dgm:prSet/>
      <dgm:spPr/>
      <dgm:t>
        <a:bodyPr/>
        <a:lstStyle/>
        <a:p>
          <a:endParaRPr lang="en-US"/>
        </a:p>
      </dgm:t>
    </dgm:pt>
    <dgm:pt modelId="{E0717FC8-9E42-46F1-849A-BEB6F272133E}" type="sibTrans" cxnId="{E6EA3286-E0C0-4B48-AC83-BCAB30087B59}">
      <dgm:prSet/>
      <dgm:spPr/>
      <dgm:t>
        <a:bodyPr/>
        <a:lstStyle/>
        <a:p>
          <a:endParaRPr lang="en-US"/>
        </a:p>
      </dgm:t>
    </dgm:pt>
    <dgm:pt modelId="{ABDA9B5B-786C-47FB-8B2A-07078997A7E5}">
      <dgm:prSet/>
      <dgm:spPr/>
      <dgm:t>
        <a:bodyPr/>
        <a:lstStyle/>
        <a:p>
          <a:r>
            <a:rPr lang="en-IN"/>
            <a:t>Esp32 cam</a:t>
          </a:r>
          <a:endParaRPr lang="en-US"/>
        </a:p>
      </dgm:t>
    </dgm:pt>
    <dgm:pt modelId="{C8DDEDF3-3A8B-4B27-B951-8787E6E585C5}" type="parTrans" cxnId="{C6479DCE-CDF0-4BA2-A270-F038FD9627F5}">
      <dgm:prSet/>
      <dgm:spPr/>
      <dgm:t>
        <a:bodyPr/>
        <a:lstStyle/>
        <a:p>
          <a:endParaRPr lang="en-US"/>
        </a:p>
      </dgm:t>
    </dgm:pt>
    <dgm:pt modelId="{35F45462-A3A7-442C-855D-3BB83157C80A}" type="sibTrans" cxnId="{C6479DCE-CDF0-4BA2-A270-F038FD9627F5}">
      <dgm:prSet/>
      <dgm:spPr/>
      <dgm:t>
        <a:bodyPr/>
        <a:lstStyle/>
        <a:p>
          <a:endParaRPr lang="en-US"/>
        </a:p>
      </dgm:t>
    </dgm:pt>
    <dgm:pt modelId="{B7B65DF1-941F-41A7-8D84-79CC73FC4CE8}">
      <dgm:prSet/>
      <dgm:spPr/>
      <dgm:t>
        <a:bodyPr/>
        <a:lstStyle/>
        <a:p>
          <a:r>
            <a:rPr lang="en-IN" b="0" i="0" dirty="0"/>
            <a:t>FTDI USB to TTL Serial Converter</a:t>
          </a:r>
          <a:endParaRPr lang="en-US" b="0" dirty="0"/>
        </a:p>
      </dgm:t>
    </dgm:pt>
    <dgm:pt modelId="{F091509B-94EE-40D4-8494-01210C83B9DA}" type="parTrans" cxnId="{87A81B01-D3D1-4CCC-BB78-2AC4B0D9E26B}">
      <dgm:prSet/>
      <dgm:spPr/>
      <dgm:t>
        <a:bodyPr/>
        <a:lstStyle/>
        <a:p>
          <a:endParaRPr lang="en-US"/>
        </a:p>
      </dgm:t>
    </dgm:pt>
    <dgm:pt modelId="{F1D3C5C5-A651-45D6-9E66-71FFC2CEA9C1}" type="sibTrans" cxnId="{87A81B01-D3D1-4CCC-BB78-2AC4B0D9E26B}">
      <dgm:prSet/>
      <dgm:spPr/>
      <dgm:t>
        <a:bodyPr/>
        <a:lstStyle/>
        <a:p>
          <a:endParaRPr lang="en-US"/>
        </a:p>
      </dgm:t>
    </dgm:pt>
    <dgm:pt modelId="{050BB21E-C306-46E0-98FD-BD5E46126CE9}">
      <dgm:prSet/>
      <dgm:spPr/>
      <dgm:t>
        <a:bodyPr/>
        <a:lstStyle/>
        <a:p>
          <a:r>
            <a:rPr lang="en-US"/>
            <a:t>LEDs</a:t>
          </a:r>
        </a:p>
      </dgm:t>
    </dgm:pt>
    <dgm:pt modelId="{AE88DED7-72CE-4B5D-A19D-FDD30B9759FE}" type="parTrans" cxnId="{AD5A85D6-1359-4D76-A196-5DD729578B9E}">
      <dgm:prSet/>
      <dgm:spPr/>
      <dgm:t>
        <a:bodyPr/>
        <a:lstStyle/>
        <a:p>
          <a:endParaRPr lang="en-US"/>
        </a:p>
      </dgm:t>
    </dgm:pt>
    <dgm:pt modelId="{0EAE3C7A-1C49-4F5F-A229-9931F7B88906}" type="sibTrans" cxnId="{AD5A85D6-1359-4D76-A196-5DD729578B9E}">
      <dgm:prSet/>
      <dgm:spPr/>
      <dgm:t>
        <a:bodyPr/>
        <a:lstStyle/>
        <a:p>
          <a:endParaRPr lang="en-US"/>
        </a:p>
      </dgm:t>
    </dgm:pt>
    <dgm:pt modelId="{7C18DFD3-A0AB-4791-BDC5-826C6B2C9E26}">
      <dgm:prSet/>
      <dgm:spPr/>
      <dgm:t>
        <a:bodyPr/>
        <a:lstStyle/>
        <a:p>
          <a:r>
            <a:rPr lang="en-US"/>
            <a:t>Resistance</a:t>
          </a:r>
        </a:p>
      </dgm:t>
    </dgm:pt>
    <dgm:pt modelId="{A0E019F1-5946-4727-A964-04411970780C}" type="parTrans" cxnId="{827C637F-EE98-406F-8391-AB48BFD3AFB9}">
      <dgm:prSet/>
      <dgm:spPr/>
      <dgm:t>
        <a:bodyPr/>
        <a:lstStyle/>
        <a:p>
          <a:endParaRPr lang="en-US"/>
        </a:p>
      </dgm:t>
    </dgm:pt>
    <dgm:pt modelId="{9BB04C7D-A600-4F36-9915-16AB8F4E0A96}" type="sibTrans" cxnId="{827C637F-EE98-406F-8391-AB48BFD3AFB9}">
      <dgm:prSet/>
      <dgm:spPr/>
      <dgm:t>
        <a:bodyPr/>
        <a:lstStyle/>
        <a:p>
          <a:endParaRPr lang="en-US"/>
        </a:p>
      </dgm:t>
    </dgm:pt>
    <dgm:pt modelId="{59758D42-B041-42F5-B44F-3A1B7546323F}">
      <dgm:prSet/>
      <dgm:spPr/>
      <dgm:t>
        <a:bodyPr/>
        <a:lstStyle/>
        <a:p>
          <a:r>
            <a:rPr lang="en-US"/>
            <a:t>Ethernet shield</a:t>
          </a:r>
        </a:p>
      </dgm:t>
    </dgm:pt>
    <dgm:pt modelId="{440D7D18-CDEC-4E7C-9934-526808234B54}" type="parTrans" cxnId="{3A86DA03-E001-43ED-806F-9BB49FB88BC8}">
      <dgm:prSet/>
      <dgm:spPr/>
      <dgm:t>
        <a:bodyPr/>
        <a:lstStyle/>
        <a:p>
          <a:endParaRPr lang="en-US"/>
        </a:p>
      </dgm:t>
    </dgm:pt>
    <dgm:pt modelId="{8F5A71B0-D30F-4C92-AD8A-4FE2BF79B54D}" type="sibTrans" cxnId="{3A86DA03-E001-43ED-806F-9BB49FB88BC8}">
      <dgm:prSet/>
      <dgm:spPr/>
      <dgm:t>
        <a:bodyPr/>
        <a:lstStyle/>
        <a:p>
          <a:endParaRPr lang="en-US"/>
        </a:p>
      </dgm:t>
    </dgm:pt>
    <dgm:pt modelId="{7B2E4334-F79B-4182-9C12-6B24332A1715}" type="pres">
      <dgm:prSet presAssocID="{068F585F-F244-407B-9EB7-148D5346B586}" presName="vert0" presStyleCnt="0">
        <dgm:presLayoutVars>
          <dgm:dir/>
          <dgm:animOne val="branch"/>
          <dgm:animLvl val="lvl"/>
        </dgm:presLayoutVars>
      </dgm:prSet>
      <dgm:spPr/>
    </dgm:pt>
    <dgm:pt modelId="{5590F3C1-F343-4E7F-A534-7FC5AB6B9667}" type="pres">
      <dgm:prSet presAssocID="{F8ED3570-8A95-40A4-B510-29922B37E1F9}" presName="thickLine" presStyleLbl="alignNode1" presStyleIdx="0" presStyleCnt="7"/>
      <dgm:spPr/>
    </dgm:pt>
    <dgm:pt modelId="{E597DB4D-F1EF-4B4E-BE2D-BCCECAA0AB3B}" type="pres">
      <dgm:prSet presAssocID="{F8ED3570-8A95-40A4-B510-29922B37E1F9}" presName="horz1" presStyleCnt="0"/>
      <dgm:spPr/>
    </dgm:pt>
    <dgm:pt modelId="{3C6C402C-5437-415E-A977-AE4B6BBA814B}" type="pres">
      <dgm:prSet presAssocID="{F8ED3570-8A95-40A4-B510-29922B37E1F9}" presName="tx1" presStyleLbl="revTx" presStyleIdx="0" presStyleCnt="7"/>
      <dgm:spPr/>
    </dgm:pt>
    <dgm:pt modelId="{F046B572-5AA7-4202-87B2-AD12A7F4F941}" type="pres">
      <dgm:prSet presAssocID="{F8ED3570-8A95-40A4-B510-29922B37E1F9}" presName="vert1" presStyleCnt="0"/>
      <dgm:spPr/>
    </dgm:pt>
    <dgm:pt modelId="{EAE41045-B934-46C7-8E64-6D5B82881BEA}" type="pres">
      <dgm:prSet presAssocID="{21EB71AB-D33E-4637-87B2-DC76E827F9E5}" presName="thickLine" presStyleLbl="alignNode1" presStyleIdx="1" presStyleCnt="7"/>
      <dgm:spPr/>
    </dgm:pt>
    <dgm:pt modelId="{6105FA95-9DA8-47E9-A593-980A41A77DA5}" type="pres">
      <dgm:prSet presAssocID="{21EB71AB-D33E-4637-87B2-DC76E827F9E5}" presName="horz1" presStyleCnt="0"/>
      <dgm:spPr/>
    </dgm:pt>
    <dgm:pt modelId="{3577242E-F83D-45C8-8BE5-F2A3B0D4BEE4}" type="pres">
      <dgm:prSet presAssocID="{21EB71AB-D33E-4637-87B2-DC76E827F9E5}" presName="tx1" presStyleLbl="revTx" presStyleIdx="1" presStyleCnt="7"/>
      <dgm:spPr/>
    </dgm:pt>
    <dgm:pt modelId="{81F1B32F-FF2F-4597-B821-36C692B9210C}" type="pres">
      <dgm:prSet presAssocID="{21EB71AB-D33E-4637-87B2-DC76E827F9E5}" presName="vert1" presStyleCnt="0"/>
      <dgm:spPr/>
    </dgm:pt>
    <dgm:pt modelId="{AC41C5DA-8C50-4A60-84FE-9B4AD1F39072}" type="pres">
      <dgm:prSet presAssocID="{ABDA9B5B-786C-47FB-8B2A-07078997A7E5}" presName="thickLine" presStyleLbl="alignNode1" presStyleIdx="2" presStyleCnt="7"/>
      <dgm:spPr/>
    </dgm:pt>
    <dgm:pt modelId="{36225186-8F58-40A9-8D8F-9898E7245F27}" type="pres">
      <dgm:prSet presAssocID="{ABDA9B5B-786C-47FB-8B2A-07078997A7E5}" presName="horz1" presStyleCnt="0"/>
      <dgm:spPr/>
    </dgm:pt>
    <dgm:pt modelId="{631D0901-0339-4677-8831-6FD0EE453978}" type="pres">
      <dgm:prSet presAssocID="{ABDA9B5B-786C-47FB-8B2A-07078997A7E5}" presName="tx1" presStyleLbl="revTx" presStyleIdx="2" presStyleCnt="7"/>
      <dgm:spPr/>
    </dgm:pt>
    <dgm:pt modelId="{D8816776-DEDD-4F5E-BF3B-7E39EEE99142}" type="pres">
      <dgm:prSet presAssocID="{ABDA9B5B-786C-47FB-8B2A-07078997A7E5}" presName="vert1" presStyleCnt="0"/>
      <dgm:spPr/>
    </dgm:pt>
    <dgm:pt modelId="{B0C09045-5626-4050-89A0-3489198528A9}" type="pres">
      <dgm:prSet presAssocID="{B7B65DF1-941F-41A7-8D84-79CC73FC4CE8}" presName="thickLine" presStyleLbl="alignNode1" presStyleIdx="3" presStyleCnt="7"/>
      <dgm:spPr/>
    </dgm:pt>
    <dgm:pt modelId="{6AE1B43F-1E4D-4807-8B2B-42D97A29E13E}" type="pres">
      <dgm:prSet presAssocID="{B7B65DF1-941F-41A7-8D84-79CC73FC4CE8}" presName="horz1" presStyleCnt="0"/>
      <dgm:spPr/>
    </dgm:pt>
    <dgm:pt modelId="{D2722240-B114-4376-BF02-CC6A181F2768}" type="pres">
      <dgm:prSet presAssocID="{B7B65DF1-941F-41A7-8D84-79CC73FC4CE8}" presName="tx1" presStyleLbl="revTx" presStyleIdx="3" presStyleCnt="7"/>
      <dgm:spPr/>
    </dgm:pt>
    <dgm:pt modelId="{35787AA1-609F-4AEF-A78C-7013ECDC4B7E}" type="pres">
      <dgm:prSet presAssocID="{B7B65DF1-941F-41A7-8D84-79CC73FC4CE8}" presName="vert1" presStyleCnt="0"/>
      <dgm:spPr/>
    </dgm:pt>
    <dgm:pt modelId="{1F4DF2ED-6960-423F-BD60-3A1F250FAE81}" type="pres">
      <dgm:prSet presAssocID="{050BB21E-C306-46E0-98FD-BD5E46126CE9}" presName="thickLine" presStyleLbl="alignNode1" presStyleIdx="4" presStyleCnt="7"/>
      <dgm:spPr/>
    </dgm:pt>
    <dgm:pt modelId="{39DA0E5D-DA4D-46C9-92EE-DD6E68FEC78F}" type="pres">
      <dgm:prSet presAssocID="{050BB21E-C306-46E0-98FD-BD5E46126CE9}" presName="horz1" presStyleCnt="0"/>
      <dgm:spPr/>
    </dgm:pt>
    <dgm:pt modelId="{9F894493-C251-4368-9226-0A275B519049}" type="pres">
      <dgm:prSet presAssocID="{050BB21E-C306-46E0-98FD-BD5E46126CE9}" presName="tx1" presStyleLbl="revTx" presStyleIdx="4" presStyleCnt="7"/>
      <dgm:spPr/>
    </dgm:pt>
    <dgm:pt modelId="{A453A3A8-46CE-400B-A546-2F4FD0B8EB11}" type="pres">
      <dgm:prSet presAssocID="{050BB21E-C306-46E0-98FD-BD5E46126CE9}" presName="vert1" presStyleCnt="0"/>
      <dgm:spPr/>
    </dgm:pt>
    <dgm:pt modelId="{62A03390-CF81-403A-A4B6-7BEABE30A002}" type="pres">
      <dgm:prSet presAssocID="{7C18DFD3-A0AB-4791-BDC5-826C6B2C9E26}" presName="thickLine" presStyleLbl="alignNode1" presStyleIdx="5" presStyleCnt="7"/>
      <dgm:spPr/>
    </dgm:pt>
    <dgm:pt modelId="{88D34EC7-E9FB-44A3-93DB-AB51A5CDD6DE}" type="pres">
      <dgm:prSet presAssocID="{7C18DFD3-A0AB-4791-BDC5-826C6B2C9E26}" presName="horz1" presStyleCnt="0"/>
      <dgm:spPr/>
    </dgm:pt>
    <dgm:pt modelId="{EA9938D8-758F-4724-A1AD-C7CE94A2E7C7}" type="pres">
      <dgm:prSet presAssocID="{7C18DFD3-A0AB-4791-BDC5-826C6B2C9E26}" presName="tx1" presStyleLbl="revTx" presStyleIdx="5" presStyleCnt="7"/>
      <dgm:spPr/>
    </dgm:pt>
    <dgm:pt modelId="{BBE20BA7-C67A-421C-91EF-23A780EBA2D2}" type="pres">
      <dgm:prSet presAssocID="{7C18DFD3-A0AB-4791-BDC5-826C6B2C9E26}" presName="vert1" presStyleCnt="0"/>
      <dgm:spPr/>
    </dgm:pt>
    <dgm:pt modelId="{AE8A48DA-D9F8-45E1-A7C4-B14634761E2D}" type="pres">
      <dgm:prSet presAssocID="{59758D42-B041-42F5-B44F-3A1B7546323F}" presName="thickLine" presStyleLbl="alignNode1" presStyleIdx="6" presStyleCnt="7"/>
      <dgm:spPr/>
    </dgm:pt>
    <dgm:pt modelId="{800C90F1-B90F-4351-8AED-2F38F5C0AD3B}" type="pres">
      <dgm:prSet presAssocID="{59758D42-B041-42F5-B44F-3A1B7546323F}" presName="horz1" presStyleCnt="0"/>
      <dgm:spPr/>
    </dgm:pt>
    <dgm:pt modelId="{77A799FE-144D-48F8-BC57-0B3ED59B6B35}" type="pres">
      <dgm:prSet presAssocID="{59758D42-B041-42F5-B44F-3A1B7546323F}" presName="tx1" presStyleLbl="revTx" presStyleIdx="6" presStyleCnt="7"/>
      <dgm:spPr/>
    </dgm:pt>
    <dgm:pt modelId="{AB969DFA-A884-4BA9-9202-EABF7A28DD1E}" type="pres">
      <dgm:prSet presAssocID="{59758D42-B041-42F5-B44F-3A1B7546323F}" presName="vert1" presStyleCnt="0"/>
      <dgm:spPr/>
    </dgm:pt>
  </dgm:ptLst>
  <dgm:cxnLst>
    <dgm:cxn modelId="{87A81B01-D3D1-4CCC-BB78-2AC4B0D9E26B}" srcId="{068F585F-F244-407B-9EB7-148D5346B586}" destId="{B7B65DF1-941F-41A7-8D84-79CC73FC4CE8}" srcOrd="3" destOrd="0" parTransId="{F091509B-94EE-40D4-8494-01210C83B9DA}" sibTransId="{F1D3C5C5-A651-45D6-9E66-71FFC2CEA9C1}"/>
    <dgm:cxn modelId="{3A86DA03-E001-43ED-806F-9BB49FB88BC8}" srcId="{068F585F-F244-407B-9EB7-148D5346B586}" destId="{59758D42-B041-42F5-B44F-3A1B7546323F}" srcOrd="6" destOrd="0" parTransId="{440D7D18-CDEC-4E7C-9934-526808234B54}" sibTransId="{8F5A71B0-D30F-4C92-AD8A-4FE2BF79B54D}"/>
    <dgm:cxn modelId="{59CBFD11-3FFF-42FE-AF17-A4B7EFA92CF5}" type="presOf" srcId="{050BB21E-C306-46E0-98FD-BD5E46126CE9}" destId="{9F894493-C251-4368-9226-0A275B519049}" srcOrd="0" destOrd="0" presId="urn:microsoft.com/office/officeart/2008/layout/LinedList"/>
    <dgm:cxn modelId="{E9259E19-F5D7-45B5-9203-D7A67B4C9426}" srcId="{068F585F-F244-407B-9EB7-148D5346B586}" destId="{F8ED3570-8A95-40A4-B510-29922B37E1F9}" srcOrd="0" destOrd="0" parTransId="{07A66214-804F-4B46-A172-B2698EE3F519}" sibTransId="{B5F10E90-41FE-4CEE-A4C1-BF373704E6A1}"/>
    <dgm:cxn modelId="{5417A72F-187C-4B81-BF8E-D62EEED93E4E}" type="presOf" srcId="{59758D42-B041-42F5-B44F-3A1B7546323F}" destId="{77A799FE-144D-48F8-BC57-0B3ED59B6B35}" srcOrd="0" destOrd="0" presId="urn:microsoft.com/office/officeart/2008/layout/LinedList"/>
    <dgm:cxn modelId="{9CB3C565-957C-435F-B6B7-51E65ED34393}" type="presOf" srcId="{21EB71AB-D33E-4637-87B2-DC76E827F9E5}" destId="{3577242E-F83D-45C8-8BE5-F2A3B0D4BEE4}" srcOrd="0" destOrd="0" presId="urn:microsoft.com/office/officeart/2008/layout/LinedList"/>
    <dgm:cxn modelId="{F695076E-F1BC-44D1-8005-A4DC0A4CF68D}" type="presOf" srcId="{B7B65DF1-941F-41A7-8D84-79CC73FC4CE8}" destId="{D2722240-B114-4376-BF02-CC6A181F2768}" srcOrd="0" destOrd="0" presId="urn:microsoft.com/office/officeart/2008/layout/LinedList"/>
    <dgm:cxn modelId="{827C637F-EE98-406F-8391-AB48BFD3AFB9}" srcId="{068F585F-F244-407B-9EB7-148D5346B586}" destId="{7C18DFD3-A0AB-4791-BDC5-826C6B2C9E26}" srcOrd="5" destOrd="0" parTransId="{A0E019F1-5946-4727-A964-04411970780C}" sibTransId="{9BB04C7D-A600-4F36-9915-16AB8F4E0A96}"/>
    <dgm:cxn modelId="{E6EA3286-E0C0-4B48-AC83-BCAB30087B59}" srcId="{068F585F-F244-407B-9EB7-148D5346B586}" destId="{21EB71AB-D33E-4637-87B2-DC76E827F9E5}" srcOrd="1" destOrd="0" parTransId="{41670AEE-FB53-45F8-A0C5-4EC4D1294227}" sibTransId="{E0717FC8-9E42-46F1-849A-BEB6F272133E}"/>
    <dgm:cxn modelId="{BE39A488-3C7A-4089-A789-397EC205EE9A}" type="presOf" srcId="{068F585F-F244-407B-9EB7-148D5346B586}" destId="{7B2E4334-F79B-4182-9C12-6B24332A1715}" srcOrd="0" destOrd="0" presId="urn:microsoft.com/office/officeart/2008/layout/LinedList"/>
    <dgm:cxn modelId="{347FE6C2-9F28-4698-B90B-BB189D9C46D3}" type="presOf" srcId="{F8ED3570-8A95-40A4-B510-29922B37E1F9}" destId="{3C6C402C-5437-415E-A977-AE4B6BBA814B}" srcOrd="0" destOrd="0" presId="urn:microsoft.com/office/officeart/2008/layout/LinedList"/>
    <dgm:cxn modelId="{C6479DCE-CDF0-4BA2-A270-F038FD9627F5}" srcId="{068F585F-F244-407B-9EB7-148D5346B586}" destId="{ABDA9B5B-786C-47FB-8B2A-07078997A7E5}" srcOrd="2" destOrd="0" parTransId="{C8DDEDF3-3A8B-4B27-B951-8787E6E585C5}" sibTransId="{35F45462-A3A7-442C-855D-3BB83157C80A}"/>
    <dgm:cxn modelId="{AD5A85D6-1359-4D76-A196-5DD729578B9E}" srcId="{068F585F-F244-407B-9EB7-148D5346B586}" destId="{050BB21E-C306-46E0-98FD-BD5E46126CE9}" srcOrd="4" destOrd="0" parTransId="{AE88DED7-72CE-4B5D-A19D-FDD30B9759FE}" sibTransId="{0EAE3C7A-1C49-4F5F-A229-9931F7B88906}"/>
    <dgm:cxn modelId="{65A86CE6-8B80-4426-AD76-E381A77762BA}" type="presOf" srcId="{7C18DFD3-A0AB-4791-BDC5-826C6B2C9E26}" destId="{EA9938D8-758F-4724-A1AD-C7CE94A2E7C7}" srcOrd="0" destOrd="0" presId="urn:microsoft.com/office/officeart/2008/layout/LinedList"/>
    <dgm:cxn modelId="{37B3A2FA-46A8-4FA3-AFB1-16F7EA38B123}" type="presOf" srcId="{ABDA9B5B-786C-47FB-8B2A-07078997A7E5}" destId="{631D0901-0339-4677-8831-6FD0EE453978}" srcOrd="0" destOrd="0" presId="urn:microsoft.com/office/officeart/2008/layout/LinedList"/>
    <dgm:cxn modelId="{1A7D1EFB-EF17-4ADD-B38B-CF3E84D761F2}" type="presParOf" srcId="{7B2E4334-F79B-4182-9C12-6B24332A1715}" destId="{5590F3C1-F343-4E7F-A534-7FC5AB6B9667}" srcOrd="0" destOrd="0" presId="urn:microsoft.com/office/officeart/2008/layout/LinedList"/>
    <dgm:cxn modelId="{4B175C33-714C-49CC-A59F-D51F7B388116}" type="presParOf" srcId="{7B2E4334-F79B-4182-9C12-6B24332A1715}" destId="{E597DB4D-F1EF-4B4E-BE2D-BCCECAA0AB3B}" srcOrd="1" destOrd="0" presId="urn:microsoft.com/office/officeart/2008/layout/LinedList"/>
    <dgm:cxn modelId="{5965C763-DEC8-4CFE-BA59-940F9E2010F2}" type="presParOf" srcId="{E597DB4D-F1EF-4B4E-BE2D-BCCECAA0AB3B}" destId="{3C6C402C-5437-415E-A977-AE4B6BBA814B}" srcOrd="0" destOrd="0" presId="urn:microsoft.com/office/officeart/2008/layout/LinedList"/>
    <dgm:cxn modelId="{5B6F3A73-968A-4FFC-9AAF-E87C4556B708}" type="presParOf" srcId="{E597DB4D-F1EF-4B4E-BE2D-BCCECAA0AB3B}" destId="{F046B572-5AA7-4202-87B2-AD12A7F4F941}" srcOrd="1" destOrd="0" presId="urn:microsoft.com/office/officeart/2008/layout/LinedList"/>
    <dgm:cxn modelId="{E2E30FA7-44F3-450F-970F-D14B72B4FEDC}" type="presParOf" srcId="{7B2E4334-F79B-4182-9C12-6B24332A1715}" destId="{EAE41045-B934-46C7-8E64-6D5B82881BEA}" srcOrd="2" destOrd="0" presId="urn:microsoft.com/office/officeart/2008/layout/LinedList"/>
    <dgm:cxn modelId="{4D3854A4-1A40-4B64-89A3-A9E3389A21FC}" type="presParOf" srcId="{7B2E4334-F79B-4182-9C12-6B24332A1715}" destId="{6105FA95-9DA8-47E9-A593-980A41A77DA5}" srcOrd="3" destOrd="0" presId="urn:microsoft.com/office/officeart/2008/layout/LinedList"/>
    <dgm:cxn modelId="{DFB69D30-85F9-4571-A389-3725C6F4EC28}" type="presParOf" srcId="{6105FA95-9DA8-47E9-A593-980A41A77DA5}" destId="{3577242E-F83D-45C8-8BE5-F2A3B0D4BEE4}" srcOrd="0" destOrd="0" presId="urn:microsoft.com/office/officeart/2008/layout/LinedList"/>
    <dgm:cxn modelId="{EEC5FAE0-E14B-4E2D-9B25-0590FCA9433D}" type="presParOf" srcId="{6105FA95-9DA8-47E9-A593-980A41A77DA5}" destId="{81F1B32F-FF2F-4597-B821-36C692B9210C}" srcOrd="1" destOrd="0" presId="urn:microsoft.com/office/officeart/2008/layout/LinedList"/>
    <dgm:cxn modelId="{742580C2-57D5-407A-97A0-3AB9BE3FC8B5}" type="presParOf" srcId="{7B2E4334-F79B-4182-9C12-6B24332A1715}" destId="{AC41C5DA-8C50-4A60-84FE-9B4AD1F39072}" srcOrd="4" destOrd="0" presId="urn:microsoft.com/office/officeart/2008/layout/LinedList"/>
    <dgm:cxn modelId="{C9FA40AC-14E1-4C23-89D3-745F4C464275}" type="presParOf" srcId="{7B2E4334-F79B-4182-9C12-6B24332A1715}" destId="{36225186-8F58-40A9-8D8F-9898E7245F27}" srcOrd="5" destOrd="0" presId="urn:microsoft.com/office/officeart/2008/layout/LinedList"/>
    <dgm:cxn modelId="{AC7BDFB7-5A68-4F36-9F9C-D15AD1F373CF}" type="presParOf" srcId="{36225186-8F58-40A9-8D8F-9898E7245F27}" destId="{631D0901-0339-4677-8831-6FD0EE453978}" srcOrd="0" destOrd="0" presId="urn:microsoft.com/office/officeart/2008/layout/LinedList"/>
    <dgm:cxn modelId="{287E29C5-AB70-4D1A-B48A-5ECC309F65B2}" type="presParOf" srcId="{36225186-8F58-40A9-8D8F-9898E7245F27}" destId="{D8816776-DEDD-4F5E-BF3B-7E39EEE99142}" srcOrd="1" destOrd="0" presId="urn:microsoft.com/office/officeart/2008/layout/LinedList"/>
    <dgm:cxn modelId="{EC6E1342-F304-4744-9D3F-25CF30B21E2F}" type="presParOf" srcId="{7B2E4334-F79B-4182-9C12-6B24332A1715}" destId="{B0C09045-5626-4050-89A0-3489198528A9}" srcOrd="6" destOrd="0" presId="urn:microsoft.com/office/officeart/2008/layout/LinedList"/>
    <dgm:cxn modelId="{DF774187-A731-48D4-B040-9F7E9E143C9E}" type="presParOf" srcId="{7B2E4334-F79B-4182-9C12-6B24332A1715}" destId="{6AE1B43F-1E4D-4807-8B2B-42D97A29E13E}" srcOrd="7" destOrd="0" presId="urn:microsoft.com/office/officeart/2008/layout/LinedList"/>
    <dgm:cxn modelId="{43BE99C7-CDBB-4DD4-862D-5B08AAC8FBA7}" type="presParOf" srcId="{6AE1B43F-1E4D-4807-8B2B-42D97A29E13E}" destId="{D2722240-B114-4376-BF02-CC6A181F2768}" srcOrd="0" destOrd="0" presId="urn:microsoft.com/office/officeart/2008/layout/LinedList"/>
    <dgm:cxn modelId="{0EDFB83F-161F-4A17-B81D-CA783DE47B19}" type="presParOf" srcId="{6AE1B43F-1E4D-4807-8B2B-42D97A29E13E}" destId="{35787AA1-609F-4AEF-A78C-7013ECDC4B7E}" srcOrd="1" destOrd="0" presId="urn:microsoft.com/office/officeart/2008/layout/LinedList"/>
    <dgm:cxn modelId="{BAC16012-EFFE-4422-A41F-783AE656ACE7}" type="presParOf" srcId="{7B2E4334-F79B-4182-9C12-6B24332A1715}" destId="{1F4DF2ED-6960-423F-BD60-3A1F250FAE81}" srcOrd="8" destOrd="0" presId="urn:microsoft.com/office/officeart/2008/layout/LinedList"/>
    <dgm:cxn modelId="{764E1541-402E-4098-B048-318404031965}" type="presParOf" srcId="{7B2E4334-F79B-4182-9C12-6B24332A1715}" destId="{39DA0E5D-DA4D-46C9-92EE-DD6E68FEC78F}" srcOrd="9" destOrd="0" presId="urn:microsoft.com/office/officeart/2008/layout/LinedList"/>
    <dgm:cxn modelId="{1FD1DA7F-DCF6-46D6-A657-DB290D02833A}" type="presParOf" srcId="{39DA0E5D-DA4D-46C9-92EE-DD6E68FEC78F}" destId="{9F894493-C251-4368-9226-0A275B519049}" srcOrd="0" destOrd="0" presId="urn:microsoft.com/office/officeart/2008/layout/LinedList"/>
    <dgm:cxn modelId="{41A5CC8C-80D5-4806-99D6-F68EF9DC5061}" type="presParOf" srcId="{39DA0E5D-DA4D-46C9-92EE-DD6E68FEC78F}" destId="{A453A3A8-46CE-400B-A546-2F4FD0B8EB11}" srcOrd="1" destOrd="0" presId="urn:microsoft.com/office/officeart/2008/layout/LinedList"/>
    <dgm:cxn modelId="{EF17EFC6-F757-4BAA-BE6D-4034508CD839}" type="presParOf" srcId="{7B2E4334-F79B-4182-9C12-6B24332A1715}" destId="{62A03390-CF81-403A-A4B6-7BEABE30A002}" srcOrd="10" destOrd="0" presId="urn:microsoft.com/office/officeart/2008/layout/LinedList"/>
    <dgm:cxn modelId="{7B193376-A800-4E78-8212-E99583D78DE0}" type="presParOf" srcId="{7B2E4334-F79B-4182-9C12-6B24332A1715}" destId="{88D34EC7-E9FB-44A3-93DB-AB51A5CDD6DE}" srcOrd="11" destOrd="0" presId="urn:microsoft.com/office/officeart/2008/layout/LinedList"/>
    <dgm:cxn modelId="{30AF6404-583E-49D2-BA1C-47831E7248D5}" type="presParOf" srcId="{88D34EC7-E9FB-44A3-93DB-AB51A5CDD6DE}" destId="{EA9938D8-758F-4724-A1AD-C7CE94A2E7C7}" srcOrd="0" destOrd="0" presId="urn:microsoft.com/office/officeart/2008/layout/LinedList"/>
    <dgm:cxn modelId="{9CFA1E3E-2F16-49F9-9A44-84C6363769C6}" type="presParOf" srcId="{88D34EC7-E9FB-44A3-93DB-AB51A5CDD6DE}" destId="{BBE20BA7-C67A-421C-91EF-23A780EBA2D2}" srcOrd="1" destOrd="0" presId="urn:microsoft.com/office/officeart/2008/layout/LinedList"/>
    <dgm:cxn modelId="{43B112F9-4EE0-4256-975A-E6CC19E6FF9A}" type="presParOf" srcId="{7B2E4334-F79B-4182-9C12-6B24332A1715}" destId="{AE8A48DA-D9F8-45E1-A7C4-B14634761E2D}" srcOrd="12" destOrd="0" presId="urn:microsoft.com/office/officeart/2008/layout/LinedList"/>
    <dgm:cxn modelId="{00950D6C-7F24-4B81-8331-20E839F0B1D6}" type="presParOf" srcId="{7B2E4334-F79B-4182-9C12-6B24332A1715}" destId="{800C90F1-B90F-4351-8AED-2F38F5C0AD3B}" srcOrd="13" destOrd="0" presId="urn:microsoft.com/office/officeart/2008/layout/LinedList"/>
    <dgm:cxn modelId="{09AF6D68-D318-41E4-9A09-00ACEB31941E}" type="presParOf" srcId="{800C90F1-B90F-4351-8AED-2F38F5C0AD3B}" destId="{77A799FE-144D-48F8-BC57-0B3ED59B6B35}" srcOrd="0" destOrd="0" presId="urn:microsoft.com/office/officeart/2008/layout/LinedList"/>
    <dgm:cxn modelId="{F6E7576A-18C9-41A4-8E59-30524B596BB4}" type="presParOf" srcId="{800C90F1-B90F-4351-8AED-2F38F5C0AD3B}" destId="{AB969DFA-A884-4BA9-9202-EABF7A28DD1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35847C-798F-48E5-9509-84F748B50E99}" type="doc">
      <dgm:prSet loTypeId="urn:microsoft.com/office/officeart/2008/layout/LinedList" loCatId="list" qsTypeId="urn:microsoft.com/office/officeart/2005/8/quickstyle/simple1" qsCatId="simple" csTypeId="urn:microsoft.com/office/officeart/2005/8/colors/accent0_3" csCatId="mainScheme"/>
      <dgm:spPr/>
      <dgm:t>
        <a:bodyPr/>
        <a:lstStyle/>
        <a:p>
          <a:endParaRPr lang="en-US"/>
        </a:p>
      </dgm:t>
    </dgm:pt>
    <dgm:pt modelId="{CD4666E6-6D81-44E0-8F8A-B1CC91778091}">
      <dgm:prSet/>
      <dgm:spPr/>
      <dgm:t>
        <a:bodyPr/>
        <a:lstStyle/>
        <a:p>
          <a:r>
            <a:rPr lang="en-IN" dirty="0" err="1"/>
            <a:t>Zhengxing</a:t>
          </a:r>
          <a:r>
            <a:rPr lang="en-IN" dirty="0"/>
            <a:t> , X. (2022, July 26). </a:t>
          </a:r>
          <a:r>
            <a:rPr lang="en-IN" i="1" dirty="0"/>
            <a:t>Indigenous design of a Traffic Light Control system responsive to the local traffic dynamics and priority vehicles - ScienceDirect</a:t>
          </a:r>
          <a:r>
            <a:rPr lang="en-IN" dirty="0"/>
            <a:t>. Indigenous Design of a Traffic Light Control System Responsive to the Local Traffic Dynamics and Priority Vehicles - ScienceDirect; www.sciencedirect.com. https://www.sciencedirect.com/science/article/abs/pii/S0360835222005198</a:t>
          </a:r>
          <a:endParaRPr lang="en-US" dirty="0"/>
        </a:p>
      </dgm:t>
    </dgm:pt>
    <dgm:pt modelId="{2FECF619-093A-4EF4-A955-FD56D4951E3B}" type="parTrans" cxnId="{FC227B16-0113-45BF-9996-F837B05B8AFE}">
      <dgm:prSet/>
      <dgm:spPr/>
      <dgm:t>
        <a:bodyPr/>
        <a:lstStyle/>
        <a:p>
          <a:endParaRPr lang="en-US"/>
        </a:p>
      </dgm:t>
    </dgm:pt>
    <dgm:pt modelId="{1E3D9066-1032-4772-BFD9-D6F45B53BC85}" type="sibTrans" cxnId="{FC227B16-0113-45BF-9996-F837B05B8AFE}">
      <dgm:prSet/>
      <dgm:spPr/>
      <dgm:t>
        <a:bodyPr/>
        <a:lstStyle/>
        <a:p>
          <a:endParaRPr lang="en-US"/>
        </a:p>
      </dgm:t>
    </dgm:pt>
    <dgm:pt modelId="{86B33D4A-7418-415C-9771-45F8C8DFD869}">
      <dgm:prSet/>
      <dgm:spPr/>
      <dgm:t>
        <a:bodyPr/>
        <a:lstStyle/>
        <a:p>
          <a:r>
            <a:rPr lang="en-IN"/>
            <a:t>Wen, W. (2021, April 1). </a:t>
          </a:r>
          <a:r>
            <a:rPr lang="en-IN" i="1"/>
            <a:t>Dynamical systems approach for queue and delay estimation at signalized intersections under mixed traffic conditions</a:t>
          </a:r>
          <a:r>
            <a:rPr lang="en-IN"/>
            <a:t>. Dynamical Systems Approach for Queue and Delay Estimation at Signalized Intersections under Mixed Traffic Conditions - ScienceDirect; www.sciencedirect.com. </a:t>
          </a:r>
          <a:r>
            <a:rPr lang="en-IN" u="sng">
              <a:hlinkClick xmlns:r="http://schemas.openxmlformats.org/officeDocument/2006/relationships" r:id="rId1"/>
            </a:rPr>
            <a:t>https://www.sciencedirect.com/org/science/article/abs/pii/S1942786722004544</a:t>
          </a:r>
          <a:endParaRPr lang="en-US"/>
        </a:p>
      </dgm:t>
    </dgm:pt>
    <dgm:pt modelId="{6B23DEF5-B735-49EE-BB12-CFE68D743A48}" type="parTrans" cxnId="{B1151E1C-365A-460D-8379-D914553BA23F}">
      <dgm:prSet/>
      <dgm:spPr/>
      <dgm:t>
        <a:bodyPr/>
        <a:lstStyle/>
        <a:p>
          <a:endParaRPr lang="en-US"/>
        </a:p>
      </dgm:t>
    </dgm:pt>
    <dgm:pt modelId="{81DB254B-18A4-4593-8105-244E987E9125}" type="sibTrans" cxnId="{B1151E1C-365A-460D-8379-D914553BA23F}">
      <dgm:prSet/>
      <dgm:spPr/>
      <dgm:t>
        <a:bodyPr/>
        <a:lstStyle/>
        <a:p>
          <a:endParaRPr lang="en-US"/>
        </a:p>
      </dgm:t>
    </dgm:pt>
    <dgm:pt modelId="{6A5965D0-E885-46A8-BA0E-4C1057BE8E28}">
      <dgm:prSet/>
      <dgm:spPr/>
      <dgm:t>
        <a:bodyPr/>
        <a:lstStyle/>
        <a:p>
          <a:r>
            <a:rPr lang="en-IN" dirty="0"/>
            <a:t>Wen, W. (2007, April 4). </a:t>
          </a:r>
          <a:r>
            <a:rPr lang="en-IN" i="1" dirty="0"/>
            <a:t>A dynamic and automatic traffic light control expert system for solving the road congestion problem - ScienceDirect</a:t>
          </a:r>
          <a:r>
            <a:rPr lang="en-IN" dirty="0"/>
            <a:t>. A Dynamic and Automatic Traffic Light Control Expert System for Solving the Road Congestion Problem - ScienceDirect; www.sciencedirect.com. https://www.sciencedirect.com/science/article/abs/pii/S0957417407001303</a:t>
          </a:r>
          <a:endParaRPr lang="en-US" dirty="0"/>
        </a:p>
      </dgm:t>
    </dgm:pt>
    <dgm:pt modelId="{044DA827-2707-445E-9CD7-13E6596728B9}" type="parTrans" cxnId="{FA418A5E-DC73-40BE-A7E9-6DEDBA5C41AF}">
      <dgm:prSet/>
      <dgm:spPr/>
      <dgm:t>
        <a:bodyPr/>
        <a:lstStyle/>
        <a:p>
          <a:endParaRPr lang="en-US"/>
        </a:p>
      </dgm:t>
    </dgm:pt>
    <dgm:pt modelId="{DA4032B8-0EED-4F2E-96ED-1BD3B4BCEC7E}" type="sibTrans" cxnId="{FA418A5E-DC73-40BE-A7E9-6DEDBA5C41AF}">
      <dgm:prSet/>
      <dgm:spPr/>
      <dgm:t>
        <a:bodyPr/>
        <a:lstStyle/>
        <a:p>
          <a:endParaRPr lang="en-US"/>
        </a:p>
      </dgm:t>
    </dgm:pt>
    <dgm:pt modelId="{098CD070-DA30-4A15-9201-9325EEBE7491}">
      <dgm:prSet/>
      <dgm:spPr/>
      <dgm:t>
        <a:bodyPr/>
        <a:lstStyle/>
        <a:p>
          <a:r>
            <a:rPr lang="en-IN"/>
            <a:t>Zhang, Y., &amp; Su, R. (2021, January 4). </a:t>
          </a:r>
          <a:r>
            <a:rPr lang="en-IN" i="1"/>
            <a:t>An optimization model and traffic light control scheme for heterogeneous traffic systems</a:t>
          </a:r>
          <a:r>
            <a:rPr lang="en-IN"/>
            <a:t>. An Optimization Model and Traffic Light Control Scheme for Heterogeneous Traffic Systems - ScienceDirect; www.sciencedirect.com. </a:t>
          </a:r>
          <a:r>
            <a:rPr lang="en-IN" u="sng">
              <a:hlinkClick xmlns:r="http://schemas.openxmlformats.org/officeDocument/2006/relationships" r:id="rId2"/>
            </a:rPr>
            <a:t>https://www.sciencedirect.com/science/article/abs/pii/S0968090X20308111</a:t>
          </a:r>
          <a:endParaRPr lang="en-US"/>
        </a:p>
      </dgm:t>
    </dgm:pt>
    <dgm:pt modelId="{F41AD02F-9713-4E01-9D53-3B310E10FA21}" type="parTrans" cxnId="{467D8F04-A39D-45B3-88AC-1E0009EA7805}">
      <dgm:prSet/>
      <dgm:spPr/>
      <dgm:t>
        <a:bodyPr/>
        <a:lstStyle/>
        <a:p>
          <a:endParaRPr lang="en-US"/>
        </a:p>
      </dgm:t>
    </dgm:pt>
    <dgm:pt modelId="{B5A5C6B8-190C-407B-A2BA-897567751406}" type="sibTrans" cxnId="{467D8F04-A39D-45B3-88AC-1E0009EA7805}">
      <dgm:prSet/>
      <dgm:spPr/>
      <dgm:t>
        <a:bodyPr/>
        <a:lstStyle/>
        <a:p>
          <a:endParaRPr lang="en-US"/>
        </a:p>
      </dgm:t>
    </dgm:pt>
    <dgm:pt modelId="{23F8FDD3-BC73-4D60-AB3A-9CFDC4E760E5}">
      <dgm:prSet/>
      <dgm:spPr/>
      <dgm:t>
        <a:bodyPr/>
        <a:lstStyle/>
        <a:p>
          <a:r>
            <a:rPr lang="en-IN" dirty="0"/>
            <a:t>Abdulrahman Mansour Halawani. (2022, June ). </a:t>
          </a:r>
          <a:r>
            <a:rPr lang="en-IN" i="1" dirty="0"/>
            <a:t>Intelligent Traffic</a:t>
          </a:r>
          <a:r>
            <a:rPr lang="en-IN" dirty="0"/>
            <a:t> Lightshttps://www.researchgate.net/publication/361025204_Intelligent_Traffic_Lights</a:t>
          </a:r>
          <a:endParaRPr lang="en-US" dirty="0"/>
        </a:p>
      </dgm:t>
    </dgm:pt>
    <dgm:pt modelId="{AA3FB7A3-4100-4CC9-84F2-6ABDF8A1B3F2}" type="parTrans" cxnId="{161195CB-86DD-4F43-9F21-CDFE18F4FC21}">
      <dgm:prSet/>
      <dgm:spPr/>
      <dgm:t>
        <a:bodyPr/>
        <a:lstStyle/>
        <a:p>
          <a:endParaRPr lang="en-US"/>
        </a:p>
      </dgm:t>
    </dgm:pt>
    <dgm:pt modelId="{3508773C-A103-4241-8FA1-408C1B3F4D62}" type="sibTrans" cxnId="{161195CB-86DD-4F43-9F21-CDFE18F4FC21}">
      <dgm:prSet/>
      <dgm:spPr/>
      <dgm:t>
        <a:bodyPr/>
        <a:lstStyle/>
        <a:p>
          <a:endParaRPr lang="en-US"/>
        </a:p>
      </dgm:t>
    </dgm:pt>
    <dgm:pt modelId="{6F4CAEDF-910A-4B46-9011-E48E842B6A81}">
      <dgm:prSet/>
      <dgm:spPr/>
      <dgm:t>
        <a:bodyPr/>
        <a:lstStyle/>
        <a:p>
          <a:r>
            <a:rPr lang="en-IN" dirty="0" err="1"/>
            <a:t>Priyankar</a:t>
          </a:r>
          <a:r>
            <a:rPr lang="en-IN" dirty="0"/>
            <a:t> </a:t>
          </a:r>
          <a:r>
            <a:rPr lang="en-IN" dirty="0" err="1"/>
            <a:t>Roychowdhury</a:t>
          </a:r>
          <a:r>
            <a:rPr lang="en-IN" dirty="0"/>
            <a:t>, University of Notre </a:t>
          </a:r>
          <a:r>
            <a:rPr lang="en-IN" dirty="0" err="1"/>
            <a:t>Dame,Sarjo</a:t>
          </a:r>
          <a:r>
            <a:rPr lang="en-IN" dirty="0"/>
            <a:t> Das (2014 </a:t>
          </a:r>
          <a:r>
            <a:rPr lang="en-IN" dirty="0" err="1"/>
            <a:t>Noverber</a:t>
          </a:r>
          <a:r>
            <a:rPr lang="en-IN" dirty="0"/>
            <a:t> ) </a:t>
          </a:r>
          <a:r>
            <a:rPr lang="en-IN" i="1" dirty="0"/>
            <a:t>Automatic Road Traffic Management System in a City  </a:t>
          </a:r>
          <a:r>
            <a:rPr lang="en-IN" dirty="0" err="1"/>
            <a:t>Priyankar</a:t>
          </a:r>
          <a:r>
            <a:rPr lang="en-IN" dirty="0"/>
            <a:t> </a:t>
          </a:r>
          <a:r>
            <a:rPr lang="en-IN" dirty="0" err="1"/>
            <a:t>Roychowdhury</a:t>
          </a:r>
          <a:r>
            <a:rPr lang="en-IN" dirty="0"/>
            <a:t>, </a:t>
          </a:r>
          <a:r>
            <a:rPr lang="en-IN" dirty="0" err="1"/>
            <a:t>Sarjo</a:t>
          </a:r>
          <a:r>
            <a:rPr lang="en-IN" dirty="0"/>
            <a:t> Das* Department of Electronics and Communication Engineering, Techno India, Kolkata, India</a:t>
          </a:r>
          <a:endParaRPr lang="en-US" dirty="0"/>
        </a:p>
      </dgm:t>
    </dgm:pt>
    <dgm:pt modelId="{8DFA9702-56A4-448A-9886-112DC35FE385}" type="parTrans" cxnId="{89E01280-789A-4BF7-B40C-B1708B567031}">
      <dgm:prSet/>
      <dgm:spPr/>
      <dgm:t>
        <a:bodyPr/>
        <a:lstStyle/>
        <a:p>
          <a:endParaRPr lang="en-US"/>
        </a:p>
      </dgm:t>
    </dgm:pt>
    <dgm:pt modelId="{70DF5AB0-3768-4CDF-B730-F0C45FAA0DB0}" type="sibTrans" cxnId="{89E01280-789A-4BF7-B40C-B1708B567031}">
      <dgm:prSet/>
      <dgm:spPr/>
      <dgm:t>
        <a:bodyPr/>
        <a:lstStyle/>
        <a:p>
          <a:endParaRPr lang="en-US"/>
        </a:p>
      </dgm:t>
    </dgm:pt>
    <dgm:pt modelId="{D494D106-6974-415E-82E7-8937212EF3F2}">
      <dgm:prSet/>
      <dgm:spPr/>
      <dgm:t>
        <a:bodyPr/>
        <a:lstStyle/>
        <a:p>
          <a:r>
            <a:rPr lang="en-IN" dirty="0"/>
            <a:t>Younes, M. B., &amp; </a:t>
          </a:r>
          <a:r>
            <a:rPr lang="en-IN" dirty="0" err="1"/>
            <a:t>Boukerche</a:t>
          </a:r>
          <a:r>
            <a:rPr lang="en-IN" dirty="0"/>
            <a:t>, A. (2017, March 6). </a:t>
          </a:r>
          <a:r>
            <a:rPr lang="en-IN" i="1" dirty="0"/>
            <a:t>An efficient dynamic traffic light scheduling algorithm considering emergency vehicles for intelligent transportation systems - Wireless Networks</a:t>
          </a:r>
          <a:r>
            <a:rPr lang="en-IN" dirty="0"/>
            <a:t>. SpringerLink. https://link.springer.com/article/10.1007/s11276-017-1482-5</a:t>
          </a:r>
          <a:endParaRPr lang="en-US" dirty="0"/>
        </a:p>
      </dgm:t>
    </dgm:pt>
    <dgm:pt modelId="{7D585BB7-2D7A-4F03-A490-8BC698F1F7BC}" type="parTrans" cxnId="{C18D2950-8696-421D-AE26-9E3780FE0701}">
      <dgm:prSet/>
      <dgm:spPr/>
      <dgm:t>
        <a:bodyPr/>
        <a:lstStyle/>
        <a:p>
          <a:endParaRPr lang="en-US"/>
        </a:p>
      </dgm:t>
    </dgm:pt>
    <dgm:pt modelId="{62BBB542-B3F0-4A31-9859-1CDDF1304B6A}" type="sibTrans" cxnId="{C18D2950-8696-421D-AE26-9E3780FE0701}">
      <dgm:prSet/>
      <dgm:spPr/>
      <dgm:t>
        <a:bodyPr/>
        <a:lstStyle/>
        <a:p>
          <a:endParaRPr lang="en-US"/>
        </a:p>
      </dgm:t>
    </dgm:pt>
    <dgm:pt modelId="{19AAD8BB-48A8-4C21-834A-4B632FA5B460}">
      <dgm:prSet/>
      <dgm:spPr/>
      <dgm:t>
        <a:bodyPr/>
        <a:lstStyle/>
        <a:p>
          <a:r>
            <a:rPr lang="en-IN" dirty="0"/>
            <a:t>Noman, M., &amp; Tawfik, A. (2019, December). </a:t>
          </a:r>
          <a:r>
            <a:rPr lang="en-IN" i="1" dirty="0"/>
            <a:t>Object Detection Techniques: Overview and Performance Comparison</a:t>
          </a:r>
          <a:r>
            <a:rPr lang="en-IN" dirty="0"/>
            <a:t>. Object Detection Techniques: Overview and Performance Comparison. https://ieeexplore.ieee.org/document/9001879</a:t>
          </a:r>
          <a:endParaRPr lang="en-US" dirty="0"/>
        </a:p>
      </dgm:t>
    </dgm:pt>
    <dgm:pt modelId="{5633AE9C-D9F6-4E5B-9EDC-1B2A48E5295E}" type="parTrans" cxnId="{FE108B94-6E4F-4ED3-BCC3-52228B444E50}">
      <dgm:prSet/>
      <dgm:spPr/>
      <dgm:t>
        <a:bodyPr/>
        <a:lstStyle/>
        <a:p>
          <a:endParaRPr lang="en-US"/>
        </a:p>
      </dgm:t>
    </dgm:pt>
    <dgm:pt modelId="{B99E5BF9-F8EE-412F-A1F4-750311E51367}" type="sibTrans" cxnId="{FE108B94-6E4F-4ED3-BCC3-52228B444E50}">
      <dgm:prSet/>
      <dgm:spPr/>
      <dgm:t>
        <a:bodyPr/>
        <a:lstStyle/>
        <a:p>
          <a:endParaRPr lang="en-US"/>
        </a:p>
      </dgm:t>
    </dgm:pt>
    <dgm:pt modelId="{85690FB2-C444-4AE9-8596-9E0D67A50A52}">
      <dgm:prSet/>
      <dgm:spPr/>
      <dgm:t>
        <a:bodyPr/>
        <a:lstStyle/>
        <a:p>
          <a:r>
            <a:rPr lang="en-IN"/>
            <a:t>Yanfeng Geng &amp; Christos G. Cassandras. (2013, December). </a:t>
          </a:r>
          <a:r>
            <a:rPr lang="en-IN" i="1"/>
            <a:t>Quasi-dynamic traffic light control for a single intersection</a:t>
          </a:r>
          <a:r>
            <a:rPr lang="en-IN"/>
            <a:t>. Quasi-Dynamic Traffic Light Control for a Single Intersection. https://ieeexplore.ieee.org/abstract/document/6759993</a:t>
          </a:r>
          <a:endParaRPr lang="en-US"/>
        </a:p>
      </dgm:t>
    </dgm:pt>
    <dgm:pt modelId="{2247940A-3DA1-461D-8A49-987A1D227949}" type="parTrans" cxnId="{0E0573C9-215F-4229-AE6F-CB371501DD27}">
      <dgm:prSet/>
      <dgm:spPr/>
      <dgm:t>
        <a:bodyPr/>
        <a:lstStyle/>
        <a:p>
          <a:endParaRPr lang="en-US"/>
        </a:p>
      </dgm:t>
    </dgm:pt>
    <dgm:pt modelId="{EEC13393-CC32-4B1C-8A31-6AE1402DD67C}" type="sibTrans" cxnId="{0E0573C9-215F-4229-AE6F-CB371501DD27}">
      <dgm:prSet/>
      <dgm:spPr/>
      <dgm:t>
        <a:bodyPr/>
        <a:lstStyle/>
        <a:p>
          <a:endParaRPr lang="en-US"/>
        </a:p>
      </dgm:t>
    </dgm:pt>
    <dgm:pt modelId="{906A6A4E-4411-4E85-856F-157AB3E08181}" type="pres">
      <dgm:prSet presAssocID="{0B35847C-798F-48E5-9509-84F748B50E99}" presName="vert0" presStyleCnt="0">
        <dgm:presLayoutVars>
          <dgm:dir/>
          <dgm:animOne val="branch"/>
          <dgm:animLvl val="lvl"/>
        </dgm:presLayoutVars>
      </dgm:prSet>
      <dgm:spPr/>
    </dgm:pt>
    <dgm:pt modelId="{B39A6674-99CE-4441-80BF-BD3ABC782F7E}" type="pres">
      <dgm:prSet presAssocID="{CD4666E6-6D81-44E0-8F8A-B1CC91778091}" presName="thickLine" presStyleLbl="alignNode1" presStyleIdx="0" presStyleCnt="9"/>
      <dgm:spPr/>
    </dgm:pt>
    <dgm:pt modelId="{E4F6CC74-35BF-47E4-8CB0-2C1CBEE88A2B}" type="pres">
      <dgm:prSet presAssocID="{CD4666E6-6D81-44E0-8F8A-B1CC91778091}" presName="horz1" presStyleCnt="0"/>
      <dgm:spPr/>
    </dgm:pt>
    <dgm:pt modelId="{D96B7EDA-A31D-4DA3-8729-02F2DB45AE91}" type="pres">
      <dgm:prSet presAssocID="{CD4666E6-6D81-44E0-8F8A-B1CC91778091}" presName="tx1" presStyleLbl="revTx" presStyleIdx="0" presStyleCnt="9"/>
      <dgm:spPr/>
    </dgm:pt>
    <dgm:pt modelId="{F82CF090-F148-44A5-97AC-0ED8BC9080B6}" type="pres">
      <dgm:prSet presAssocID="{CD4666E6-6D81-44E0-8F8A-B1CC91778091}" presName="vert1" presStyleCnt="0"/>
      <dgm:spPr/>
    </dgm:pt>
    <dgm:pt modelId="{63B76468-4684-46F8-81EC-A0E28187707A}" type="pres">
      <dgm:prSet presAssocID="{86B33D4A-7418-415C-9771-45F8C8DFD869}" presName="thickLine" presStyleLbl="alignNode1" presStyleIdx="1" presStyleCnt="9"/>
      <dgm:spPr/>
    </dgm:pt>
    <dgm:pt modelId="{D48436D1-CDA2-4BA1-8A09-13AF2D2F7311}" type="pres">
      <dgm:prSet presAssocID="{86B33D4A-7418-415C-9771-45F8C8DFD869}" presName="horz1" presStyleCnt="0"/>
      <dgm:spPr/>
    </dgm:pt>
    <dgm:pt modelId="{DEBB8387-BD3D-4610-A649-583D578F9C24}" type="pres">
      <dgm:prSet presAssocID="{86B33D4A-7418-415C-9771-45F8C8DFD869}" presName="tx1" presStyleLbl="revTx" presStyleIdx="1" presStyleCnt="9"/>
      <dgm:spPr/>
    </dgm:pt>
    <dgm:pt modelId="{E04FB251-A853-4172-A84E-A607BAA52AA8}" type="pres">
      <dgm:prSet presAssocID="{86B33D4A-7418-415C-9771-45F8C8DFD869}" presName="vert1" presStyleCnt="0"/>
      <dgm:spPr/>
    </dgm:pt>
    <dgm:pt modelId="{473C7A54-ADE4-4C12-9E7D-C1CEF354C965}" type="pres">
      <dgm:prSet presAssocID="{6A5965D0-E885-46A8-BA0E-4C1057BE8E28}" presName="thickLine" presStyleLbl="alignNode1" presStyleIdx="2" presStyleCnt="9"/>
      <dgm:spPr/>
    </dgm:pt>
    <dgm:pt modelId="{AB7DCD6F-3624-408C-B2DB-D78D80F5DB29}" type="pres">
      <dgm:prSet presAssocID="{6A5965D0-E885-46A8-BA0E-4C1057BE8E28}" presName="horz1" presStyleCnt="0"/>
      <dgm:spPr/>
    </dgm:pt>
    <dgm:pt modelId="{C75B708E-5C3F-4C40-89EF-69F09206C498}" type="pres">
      <dgm:prSet presAssocID="{6A5965D0-E885-46A8-BA0E-4C1057BE8E28}" presName="tx1" presStyleLbl="revTx" presStyleIdx="2" presStyleCnt="9"/>
      <dgm:spPr/>
    </dgm:pt>
    <dgm:pt modelId="{25914EEE-E5ED-4662-8133-19E51DFD0085}" type="pres">
      <dgm:prSet presAssocID="{6A5965D0-E885-46A8-BA0E-4C1057BE8E28}" presName="vert1" presStyleCnt="0"/>
      <dgm:spPr/>
    </dgm:pt>
    <dgm:pt modelId="{659AA124-FB7E-44FF-A570-CF212038F05D}" type="pres">
      <dgm:prSet presAssocID="{098CD070-DA30-4A15-9201-9325EEBE7491}" presName="thickLine" presStyleLbl="alignNode1" presStyleIdx="3" presStyleCnt="9"/>
      <dgm:spPr/>
    </dgm:pt>
    <dgm:pt modelId="{9114BC0E-0C25-4C3C-A40C-C3C524DB1BCE}" type="pres">
      <dgm:prSet presAssocID="{098CD070-DA30-4A15-9201-9325EEBE7491}" presName="horz1" presStyleCnt="0"/>
      <dgm:spPr/>
    </dgm:pt>
    <dgm:pt modelId="{A8A04F13-A48D-4BBA-B95C-9D3A19B9DAD9}" type="pres">
      <dgm:prSet presAssocID="{098CD070-DA30-4A15-9201-9325EEBE7491}" presName="tx1" presStyleLbl="revTx" presStyleIdx="3" presStyleCnt="9"/>
      <dgm:spPr/>
    </dgm:pt>
    <dgm:pt modelId="{920C4F10-B455-4FFC-97B3-2FA88D2E979E}" type="pres">
      <dgm:prSet presAssocID="{098CD070-DA30-4A15-9201-9325EEBE7491}" presName="vert1" presStyleCnt="0"/>
      <dgm:spPr/>
    </dgm:pt>
    <dgm:pt modelId="{A886629E-87D8-407B-A2CD-809CF0651B9B}" type="pres">
      <dgm:prSet presAssocID="{23F8FDD3-BC73-4D60-AB3A-9CFDC4E760E5}" presName="thickLine" presStyleLbl="alignNode1" presStyleIdx="4" presStyleCnt="9"/>
      <dgm:spPr/>
    </dgm:pt>
    <dgm:pt modelId="{FB84A6DC-F2DA-4F0F-9F02-81A9FD2E50D3}" type="pres">
      <dgm:prSet presAssocID="{23F8FDD3-BC73-4D60-AB3A-9CFDC4E760E5}" presName="horz1" presStyleCnt="0"/>
      <dgm:spPr/>
    </dgm:pt>
    <dgm:pt modelId="{A16D776A-5ED8-42E0-9B49-354B77E169E6}" type="pres">
      <dgm:prSet presAssocID="{23F8FDD3-BC73-4D60-AB3A-9CFDC4E760E5}" presName="tx1" presStyleLbl="revTx" presStyleIdx="4" presStyleCnt="9"/>
      <dgm:spPr/>
    </dgm:pt>
    <dgm:pt modelId="{9168455B-C133-4905-B04D-1538C45A3387}" type="pres">
      <dgm:prSet presAssocID="{23F8FDD3-BC73-4D60-AB3A-9CFDC4E760E5}" presName="vert1" presStyleCnt="0"/>
      <dgm:spPr/>
    </dgm:pt>
    <dgm:pt modelId="{0734A871-38BF-47FD-B495-CE5F5A8BE0DA}" type="pres">
      <dgm:prSet presAssocID="{6F4CAEDF-910A-4B46-9011-E48E842B6A81}" presName="thickLine" presStyleLbl="alignNode1" presStyleIdx="5" presStyleCnt="9"/>
      <dgm:spPr/>
    </dgm:pt>
    <dgm:pt modelId="{884702BA-0C97-4972-8D7A-D25E2752D5FA}" type="pres">
      <dgm:prSet presAssocID="{6F4CAEDF-910A-4B46-9011-E48E842B6A81}" presName="horz1" presStyleCnt="0"/>
      <dgm:spPr/>
    </dgm:pt>
    <dgm:pt modelId="{FFF5A11A-5437-4A42-8650-4C7EF32C6D25}" type="pres">
      <dgm:prSet presAssocID="{6F4CAEDF-910A-4B46-9011-E48E842B6A81}" presName="tx1" presStyleLbl="revTx" presStyleIdx="5" presStyleCnt="9"/>
      <dgm:spPr/>
    </dgm:pt>
    <dgm:pt modelId="{42A8719F-6CB2-4777-8384-52AD9F53F981}" type="pres">
      <dgm:prSet presAssocID="{6F4CAEDF-910A-4B46-9011-E48E842B6A81}" presName="vert1" presStyleCnt="0"/>
      <dgm:spPr/>
    </dgm:pt>
    <dgm:pt modelId="{EA821513-6450-4542-9824-F49223E10D8F}" type="pres">
      <dgm:prSet presAssocID="{D494D106-6974-415E-82E7-8937212EF3F2}" presName="thickLine" presStyleLbl="alignNode1" presStyleIdx="6" presStyleCnt="9"/>
      <dgm:spPr/>
    </dgm:pt>
    <dgm:pt modelId="{C48ED4AA-089F-45B1-8CC2-DF4B1194C6F2}" type="pres">
      <dgm:prSet presAssocID="{D494D106-6974-415E-82E7-8937212EF3F2}" presName="horz1" presStyleCnt="0"/>
      <dgm:spPr/>
    </dgm:pt>
    <dgm:pt modelId="{75705386-F459-440E-B174-FD634428DB12}" type="pres">
      <dgm:prSet presAssocID="{D494D106-6974-415E-82E7-8937212EF3F2}" presName="tx1" presStyleLbl="revTx" presStyleIdx="6" presStyleCnt="9"/>
      <dgm:spPr/>
    </dgm:pt>
    <dgm:pt modelId="{ADEC6704-CE91-4362-8D58-AC33BAE76E40}" type="pres">
      <dgm:prSet presAssocID="{D494D106-6974-415E-82E7-8937212EF3F2}" presName="vert1" presStyleCnt="0"/>
      <dgm:spPr/>
    </dgm:pt>
    <dgm:pt modelId="{CA00D51B-769C-4A50-9D29-58DBEAB2C04A}" type="pres">
      <dgm:prSet presAssocID="{19AAD8BB-48A8-4C21-834A-4B632FA5B460}" presName="thickLine" presStyleLbl="alignNode1" presStyleIdx="7" presStyleCnt="9"/>
      <dgm:spPr/>
    </dgm:pt>
    <dgm:pt modelId="{43700B12-26EA-4CE1-9424-11D70EB75DE0}" type="pres">
      <dgm:prSet presAssocID="{19AAD8BB-48A8-4C21-834A-4B632FA5B460}" presName="horz1" presStyleCnt="0"/>
      <dgm:spPr/>
    </dgm:pt>
    <dgm:pt modelId="{4641C829-E0FC-4000-9E52-3DF90A832401}" type="pres">
      <dgm:prSet presAssocID="{19AAD8BB-48A8-4C21-834A-4B632FA5B460}" presName="tx1" presStyleLbl="revTx" presStyleIdx="7" presStyleCnt="9"/>
      <dgm:spPr/>
    </dgm:pt>
    <dgm:pt modelId="{10F675B2-99F3-4DA7-BFD0-F10B1F8549EE}" type="pres">
      <dgm:prSet presAssocID="{19AAD8BB-48A8-4C21-834A-4B632FA5B460}" presName="vert1" presStyleCnt="0"/>
      <dgm:spPr/>
    </dgm:pt>
    <dgm:pt modelId="{632C82BC-C547-4488-BE26-BA0461EA897A}" type="pres">
      <dgm:prSet presAssocID="{85690FB2-C444-4AE9-8596-9E0D67A50A52}" presName="thickLine" presStyleLbl="alignNode1" presStyleIdx="8" presStyleCnt="9"/>
      <dgm:spPr/>
    </dgm:pt>
    <dgm:pt modelId="{D238B2B9-AEA8-43CD-919F-6D1FF5B42F21}" type="pres">
      <dgm:prSet presAssocID="{85690FB2-C444-4AE9-8596-9E0D67A50A52}" presName="horz1" presStyleCnt="0"/>
      <dgm:spPr/>
    </dgm:pt>
    <dgm:pt modelId="{781AB9A1-0FB3-40C7-B779-B9006736FEB8}" type="pres">
      <dgm:prSet presAssocID="{85690FB2-C444-4AE9-8596-9E0D67A50A52}" presName="tx1" presStyleLbl="revTx" presStyleIdx="8" presStyleCnt="9"/>
      <dgm:spPr/>
    </dgm:pt>
    <dgm:pt modelId="{445BCCE4-3830-47B7-8338-6F7F5E568A67}" type="pres">
      <dgm:prSet presAssocID="{85690FB2-C444-4AE9-8596-9E0D67A50A52}" presName="vert1" presStyleCnt="0"/>
      <dgm:spPr/>
    </dgm:pt>
  </dgm:ptLst>
  <dgm:cxnLst>
    <dgm:cxn modelId="{467D8F04-A39D-45B3-88AC-1E0009EA7805}" srcId="{0B35847C-798F-48E5-9509-84F748B50E99}" destId="{098CD070-DA30-4A15-9201-9325EEBE7491}" srcOrd="3" destOrd="0" parTransId="{F41AD02F-9713-4E01-9D53-3B310E10FA21}" sibTransId="{B5A5C6B8-190C-407B-A2BA-897567751406}"/>
    <dgm:cxn modelId="{21BEEB0A-5447-4E86-8124-DBD1A81FAD89}" type="presOf" srcId="{19AAD8BB-48A8-4C21-834A-4B632FA5B460}" destId="{4641C829-E0FC-4000-9E52-3DF90A832401}" srcOrd="0" destOrd="0" presId="urn:microsoft.com/office/officeart/2008/layout/LinedList"/>
    <dgm:cxn modelId="{FC227B16-0113-45BF-9996-F837B05B8AFE}" srcId="{0B35847C-798F-48E5-9509-84F748B50E99}" destId="{CD4666E6-6D81-44E0-8F8A-B1CC91778091}" srcOrd="0" destOrd="0" parTransId="{2FECF619-093A-4EF4-A955-FD56D4951E3B}" sibTransId="{1E3D9066-1032-4772-BFD9-D6F45B53BC85}"/>
    <dgm:cxn modelId="{B1151E1C-365A-460D-8379-D914553BA23F}" srcId="{0B35847C-798F-48E5-9509-84F748B50E99}" destId="{86B33D4A-7418-415C-9771-45F8C8DFD869}" srcOrd="1" destOrd="0" parTransId="{6B23DEF5-B735-49EE-BB12-CFE68D743A48}" sibTransId="{81DB254B-18A4-4593-8105-244E987E9125}"/>
    <dgm:cxn modelId="{8FE6ED21-F93C-43E8-A301-863CB7A44945}" type="presOf" srcId="{D494D106-6974-415E-82E7-8937212EF3F2}" destId="{75705386-F459-440E-B174-FD634428DB12}" srcOrd="0" destOrd="0" presId="urn:microsoft.com/office/officeart/2008/layout/LinedList"/>
    <dgm:cxn modelId="{FA418A5E-DC73-40BE-A7E9-6DEDBA5C41AF}" srcId="{0B35847C-798F-48E5-9509-84F748B50E99}" destId="{6A5965D0-E885-46A8-BA0E-4C1057BE8E28}" srcOrd="2" destOrd="0" parTransId="{044DA827-2707-445E-9CD7-13E6596728B9}" sibTransId="{DA4032B8-0EED-4F2E-96ED-1BD3B4BCEC7E}"/>
    <dgm:cxn modelId="{C18D2950-8696-421D-AE26-9E3780FE0701}" srcId="{0B35847C-798F-48E5-9509-84F748B50E99}" destId="{D494D106-6974-415E-82E7-8937212EF3F2}" srcOrd="6" destOrd="0" parTransId="{7D585BB7-2D7A-4F03-A490-8BC698F1F7BC}" sibTransId="{62BBB542-B3F0-4A31-9859-1CDDF1304B6A}"/>
    <dgm:cxn modelId="{89E01280-789A-4BF7-B40C-B1708B567031}" srcId="{0B35847C-798F-48E5-9509-84F748B50E99}" destId="{6F4CAEDF-910A-4B46-9011-E48E842B6A81}" srcOrd="5" destOrd="0" parTransId="{8DFA9702-56A4-448A-9886-112DC35FE385}" sibTransId="{70DF5AB0-3768-4CDF-B730-F0C45FAA0DB0}"/>
    <dgm:cxn modelId="{E127978C-6F97-42FC-8B0D-D269067D3167}" type="presOf" srcId="{0B35847C-798F-48E5-9509-84F748B50E99}" destId="{906A6A4E-4411-4E85-856F-157AB3E08181}" srcOrd="0" destOrd="0" presId="urn:microsoft.com/office/officeart/2008/layout/LinedList"/>
    <dgm:cxn modelId="{5A2CF292-D2A4-4075-B0E2-2D25915BDDAC}" type="presOf" srcId="{098CD070-DA30-4A15-9201-9325EEBE7491}" destId="{A8A04F13-A48D-4BBA-B95C-9D3A19B9DAD9}" srcOrd="0" destOrd="0" presId="urn:microsoft.com/office/officeart/2008/layout/LinedList"/>
    <dgm:cxn modelId="{FE108B94-6E4F-4ED3-BCC3-52228B444E50}" srcId="{0B35847C-798F-48E5-9509-84F748B50E99}" destId="{19AAD8BB-48A8-4C21-834A-4B632FA5B460}" srcOrd="7" destOrd="0" parTransId="{5633AE9C-D9F6-4E5B-9EDC-1B2A48E5295E}" sibTransId="{B99E5BF9-F8EE-412F-A1F4-750311E51367}"/>
    <dgm:cxn modelId="{5EB6B894-0124-47BE-B023-845FB9B0E093}" type="presOf" srcId="{23F8FDD3-BC73-4D60-AB3A-9CFDC4E760E5}" destId="{A16D776A-5ED8-42E0-9B49-354B77E169E6}" srcOrd="0" destOrd="0" presId="urn:microsoft.com/office/officeart/2008/layout/LinedList"/>
    <dgm:cxn modelId="{42C75FA0-2EA7-477A-A710-DF6622CBBC93}" type="presOf" srcId="{6A5965D0-E885-46A8-BA0E-4C1057BE8E28}" destId="{C75B708E-5C3F-4C40-89EF-69F09206C498}" srcOrd="0" destOrd="0" presId="urn:microsoft.com/office/officeart/2008/layout/LinedList"/>
    <dgm:cxn modelId="{24C789A4-4B9F-44B5-96D0-1CEBB46D3A27}" type="presOf" srcId="{86B33D4A-7418-415C-9771-45F8C8DFD869}" destId="{DEBB8387-BD3D-4610-A649-583D578F9C24}" srcOrd="0" destOrd="0" presId="urn:microsoft.com/office/officeart/2008/layout/LinedList"/>
    <dgm:cxn modelId="{0E0573C9-215F-4229-AE6F-CB371501DD27}" srcId="{0B35847C-798F-48E5-9509-84F748B50E99}" destId="{85690FB2-C444-4AE9-8596-9E0D67A50A52}" srcOrd="8" destOrd="0" parTransId="{2247940A-3DA1-461D-8A49-987A1D227949}" sibTransId="{EEC13393-CC32-4B1C-8A31-6AE1402DD67C}"/>
    <dgm:cxn modelId="{161195CB-86DD-4F43-9F21-CDFE18F4FC21}" srcId="{0B35847C-798F-48E5-9509-84F748B50E99}" destId="{23F8FDD3-BC73-4D60-AB3A-9CFDC4E760E5}" srcOrd="4" destOrd="0" parTransId="{AA3FB7A3-4100-4CC9-84F2-6ABDF8A1B3F2}" sibTransId="{3508773C-A103-4241-8FA1-408C1B3F4D62}"/>
    <dgm:cxn modelId="{291E64DA-9AC8-43F0-81B8-76FC228CEAF0}" type="presOf" srcId="{CD4666E6-6D81-44E0-8F8A-B1CC91778091}" destId="{D96B7EDA-A31D-4DA3-8729-02F2DB45AE91}" srcOrd="0" destOrd="0" presId="urn:microsoft.com/office/officeart/2008/layout/LinedList"/>
    <dgm:cxn modelId="{335ACDDD-C272-4E2A-AA12-5CC7FDAA3727}" type="presOf" srcId="{6F4CAEDF-910A-4B46-9011-E48E842B6A81}" destId="{FFF5A11A-5437-4A42-8650-4C7EF32C6D25}" srcOrd="0" destOrd="0" presId="urn:microsoft.com/office/officeart/2008/layout/LinedList"/>
    <dgm:cxn modelId="{9AE80EF8-33D0-45B5-B7ED-A0AE5F30C181}" type="presOf" srcId="{85690FB2-C444-4AE9-8596-9E0D67A50A52}" destId="{781AB9A1-0FB3-40C7-B779-B9006736FEB8}" srcOrd="0" destOrd="0" presId="urn:microsoft.com/office/officeart/2008/layout/LinedList"/>
    <dgm:cxn modelId="{B52D77FF-BC78-45C0-A1F2-7B0B4706ECE8}" type="presParOf" srcId="{906A6A4E-4411-4E85-856F-157AB3E08181}" destId="{B39A6674-99CE-4441-80BF-BD3ABC782F7E}" srcOrd="0" destOrd="0" presId="urn:microsoft.com/office/officeart/2008/layout/LinedList"/>
    <dgm:cxn modelId="{1134A5CF-B698-4759-B439-A3A79D51C5B1}" type="presParOf" srcId="{906A6A4E-4411-4E85-856F-157AB3E08181}" destId="{E4F6CC74-35BF-47E4-8CB0-2C1CBEE88A2B}" srcOrd="1" destOrd="0" presId="urn:microsoft.com/office/officeart/2008/layout/LinedList"/>
    <dgm:cxn modelId="{46F884B1-C03F-495E-BD0A-3BFB9DD633D2}" type="presParOf" srcId="{E4F6CC74-35BF-47E4-8CB0-2C1CBEE88A2B}" destId="{D96B7EDA-A31D-4DA3-8729-02F2DB45AE91}" srcOrd="0" destOrd="0" presId="urn:microsoft.com/office/officeart/2008/layout/LinedList"/>
    <dgm:cxn modelId="{2C07D323-7B59-4C25-B115-712A596413FD}" type="presParOf" srcId="{E4F6CC74-35BF-47E4-8CB0-2C1CBEE88A2B}" destId="{F82CF090-F148-44A5-97AC-0ED8BC9080B6}" srcOrd="1" destOrd="0" presId="urn:microsoft.com/office/officeart/2008/layout/LinedList"/>
    <dgm:cxn modelId="{A953EB65-D30C-4DB9-9390-63EEC011A136}" type="presParOf" srcId="{906A6A4E-4411-4E85-856F-157AB3E08181}" destId="{63B76468-4684-46F8-81EC-A0E28187707A}" srcOrd="2" destOrd="0" presId="urn:microsoft.com/office/officeart/2008/layout/LinedList"/>
    <dgm:cxn modelId="{D002E16B-6A42-4444-9637-319B13931456}" type="presParOf" srcId="{906A6A4E-4411-4E85-856F-157AB3E08181}" destId="{D48436D1-CDA2-4BA1-8A09-13AF2D2F7311}" srcOrd="3" destOrd="0" presId="urn:microsoft.com/office/officeart/2008/layout/LinedList"/>
    <dgm:cxn modelId="{A4A5C57A-D9AC-4B54-A616-69ABEF090710}" type="presParOf" srcId="{D48436D1-CDA2-4BA1-8A09-13AF2D2F7311}" destId="{DEBB8387-BD3D-4610-A649-583D578F9C24}" srcOrd="0" destOrd="0" presId="urn:microsoft.com/office/officeart/2008/layout/LinedList"/>
    <dgm:cxn modelId="{757B4986-4021-483A-9F78-9D910B607946}" type="presParOf" srcId="{D48436D1-CDA2-4BA1-8A09-13AF2D2F7311}" destId="{E04FB251-A853-4172-A84E-A607BAA52AA8}" srcOrd="1" destOrd="0" presId="urn:microsoft.com/office/officeart/2008/layout/LinedList"/>
    <dgm:cxn modelId="{CC936D06-D05B-4A86-BAD6-A737B9EE33AD}" type="presParOf" srcId="{906A6A4E-4411-4E85-856F-157AB3E08181}" destId="{473C7A54-ADE4-4C12-9E7D-C1CEF354C965}" srcOrd="4" destOrd="0" presId="urn:microsoft.com/office/officeart/2008/layout/LinedList"/>
    <dgm:cxn modelId="{4371C173-B2DD-4EF1-AF42-A9017F6E620F}" type="presParOf" srcId="{906A6A4E-4411-4E85-856F-157AB3E08181}" destId="{AB7DCD6F-3624-408C-B2DB-D78D80F5DB29}" srcOrd="5" destOrd="0" presId="urn:microsoft.com/office/officeart/2008/layout/LinedList"/>
    <dgm:cxn modelId="{45B2E8FE-8BC4-4670-BF6B-07FB40B850CB}" type="presParOf" srcId="{AB7DCD6F-3624-408C-B2DB-D78D80F5DB29}" destId="{C75B708E-5C3F-4C40-89EF-69F09206C498}" srcOrd="0" destOrd="0" presId="urn:microsoft.com/office/officeart/2008/layout/LinedList"/>
    <dgm:cxn modelId="{E6A90A73-E6E2-437B-9B7D-2AE44F57C32B}" type="presParOf" srcId="{AB7DCD6F-3624-408C-B2DB-D78D80F5DB29}" destId="{25914EEE-E5ED-4662-8133-19E51DFD0085}" srcOrd="1" destOrd="0" presId="urn:microsoft.com/office/officeart/2008/layout/LinedList"/>
    <dgm:cxn modelId="{06547C6E-8F93-4887-B466-D4A0F5CCACD5}" type="presParOf" srcId="{906A6A4E-4411-4E85-856F-157AB3E08181}" destId="{659AA124-FB7E-44FF-A570-CF212038F05D}" srcOrd="6" destOrd="0" presId="urn:microsoft.com/office/officeart/2008/layout/LinedList"/>
    <dgm:cxn modelId="{BA45F61C-39AB-434A-A3B2-4F62BE7C4F22}" type="presParOf" srcId="{906A6A4E-4411-4E85-856F-157AB3E08181}" destId="{9114BC0E-0C25-4C3C-A40C-C3C524DB1BCE}" srcOrd="7" destOrd="0" presId="urn:microsoft.com/office/officeart/2008/layout/LinedList"/>
    <dgm:cxn modelId="{499219B1-DB77-443A-BB63-B5375CE8645A}" type="presParOf" srcId="{9114BC0E-0C25-4C3C-A40C-C3C524DB1BCE}" destId="{A8A04F13-A48D-4BBA-B95C-9D3A19B9DAD9}" srcOrd="0" destOrd="0" presId="urn:microsoft.com/office/officeart/2008/layout/LinedList"/>
    <dgm:cxn modelId="{2CB4234F-17B1-4CC1-92E2-7495F9F4D89E}" type="presParOf" srcId="{9114BC0E-0C25-4C3C-A40C-C3C524DB1BCE}" destId="{920C4F10-B455-4FFC-97B3-2FA88D2E979E}" srcOrd="1" destOrd="0" presId="urn:microsoft.com/office/officeart/2008/layout/LinedList"/>
    <dgm:cxn modelId="{51A7E4DB-E394-4D39-BE88-448CF79800E6}" type="presParOf" srcId="{906A6A4E-4411-4E85-856F-157AB3E08181}" destId="{A886629E-87D8-407B-A2CD-809CF0651B9B}" srcOrd="8" destOrd="0" presId="urn:microsoft.com/office/officeart/2008/layout/LinedList"/>
    <dgm:cxn modelId="{F9C557A0-D15B-4603-9F1D-04BFA74A31CF}" type="presParOf" srcId="{906A6A4E-4411-4E85-856F-157AB3E08181}" destId="{FB84A6DC-F2DA-4F0F-9F02-81A9FD2E50D3}" srcOrd="9" destOrd="0" presId="urn:microsoft.com/office/officeart/2008/layout/LinedList"/>
    <dgm:cxn modelId="{7AECA0F6-0A9E-4CFD-B825-469CA6879BC7}" type="presParOf" srcId="{FB84A6DC-F2DA-4F0F-9F02-81A9FD2E50D3}" destId="{A16D776A-5ED8-42E0-9B49-354B77E169E6}" srcOrd="0" destOrd="0" presId="urn:microsoft.com/office/officeart/2008/layout/LinedList"/>
    <dgm:cxn modelId="{1D851C8E-615F-4D2C-8BE2-2F57B592D41D}" type="presParOf" srcId="{FB84A6DC-F2DA-4F0F-9F02-81A9FD2E50D3}" destId="{9168455B-C133-4905-B04D-1538C45A3387}" srcOrd="1" destOrd="0" presId="urn:microsoft.com/office/officeart/2008/layout/LinedList"/>
    <dgm:cxn modelId="{B2AA6609-3F1D-4FF1-8D79-DA054AFDCEB0}" type="presParOf" srcId="{906A6A4E-4411-4E85-856F-157AB3E08181}" destId="{0734A871-38BF-47FD-B495-CE5F5A8BE0DA}" srcOrd="10" destOrd="0" presId="urn:microsoft.com/office/officeart/2008/layout/LinedList"/>
    <dgm:cxn modelId="{24640BDE-C526-4237-86D1-DF4F8A9EF659}" type="presParOf" srcId="{906A6A4E-4411-4E85-856F-157AB3E08181}" destId="{884702BA-0C97-4972-8D7A-D25E2752D5FA}" srcOrd="11" destOrd="0" presId="urn:microsoft.com/office/officeart/2008/layout/LinedList"/>
    <dgm:cxn modelId="{943CA6E9-6FEF-49D0-AC08-B35C4DEA3412}" type="presParOf" srcId="{884702BA-0C97-4972-8D7A-D25E2752D5FA}" destId="{FFF5A11A-5437-4A42-8650-4C7EF32C6D25}" srcOrd="0" destOrd="0" presId="urn:microsoft.com/office/officeart/2008/layout/LinedList"/>
    <dgm:cxn modelId="{38BCBB8E-7922-4DD3-AF3C-2197BB033956}" type="presParOf" srcId="{884702BA-0C97-4972-8D7A-D25E2752D5FA}" destId="{42A8719F-6CB2-4777-8384-52AD9F53F981}" srcOrd="1" destOrd="0" presId="urn:microsoft.com/office/officeart/2008/layout/LinedList"/>
    <dgm:cxn modelId="{E3AA8FAD-BC66-46E6-83AE-009CA883F7BB}" type="presParOf" srcId="{906A6A4E-4411-4E85-856F-157AB3E08181}" destId="{EA821513-6450-4542-9824-F49223E10D8F}" srcOrd="12" destOrd="0" presId="urn:microsoft.com/office/officeart/2008/layout/LinedList"/>
    <dgm:cxn modelId="{67752293-7641-46FC-9ED8-DF149EB384DB}" type="presParOf" srcId="{906A6A4E-4411-4E85-856F-157AB3E08181}" destId="{C48ED4AA-089F-45B1-8CC2-DF4B1194C6F2}" srcOrd="13" destOrd="0" presId="urn:microsoft.com/office/officeart/2008/layout/LinedList"/>
    <dgm:cxn modelId="{FF3CA316-DDC4-42BE-A6B3-E5D9D3BAD4DC}" type="presParOf" srcId="{C48ED4AA-089F-45B1-8CC2-DF4B1194C6F2}" destId="{75705386-F459-440E-B174-FD634428DB12}" srcOrd="0" destOrd="0" presId="urn:microsoft.com/office/officeart/2008/layout/LinedList"/>
    <dgm:cxn modelId="{E5BF04D5-5220-48C1-8282-67D12AE50A8A}" type="presParOf" srcId="{C48ED4AA-089F-45B1-8CC2-DF4B1194C6F2}" destId="{ADEC6704-CE91-4362-8D58-AC33BAE76E40}" srcOrd="1" destOrd="0" presId="urn:microsoft.com/office/officeart/2008/layout/LinedList"/>
    <dgm:cxn modelId="{EC0520D3-B38A-4BCE-819A-BD3E8BDB70C2}" type="presParOf" srcId="{906A6A4E-4411-4E85-856F-157AB3E08181}" destId="{CA00D51B-769C-4A50-9D29-58DBEAB2C04A}" srcOrd="14" destOrd="0" presId="urn:microsoft.com/office/officeart/2008/layout/LinedList"/>
    <dgm:cxn modelId="{7F86ACBB-3195-46A8-A4CF-E1936FA43825}" type="presParOf" srcId="{906A6A4E-4411-4E85-856F-157AB3E08181}" destId="{43700B12-26EA-4CE1-9424-11D70EB75DE0}" srcOrd="15" destOrd="0" presId="urn:microsoft.com/office/officeart/2008/layout/LinedList"/>
    <dgm:cxn modelId="{E9F47EAB-B6AC-476B-B7D8-2FA5BB2A9EBF}" type="presParOf" srcId="{43700B12-26EA-4CE1-9424-11D70EB75DE0}" destId="{4641C829-E0FC-4000-9E52-3DF90A832401}" srcOrd="0" destOrd="0" presId="urn:microsoft.com/office/officeart/2008/layout/LinedList"/>
    <dgm:cxn modelId="{5EE6E386-9201-4DA6-A22D-CD3E9FE63DC7}" type="presParOf" srcId="{43700B12-26EA-4CE1-9424-11D70EB75DE0}" destId="{10F675B2-99F3-4DA7-BFD0-F10B1F8549EE}" srcOrd="1" destOrd="0" presId="urn:microsoft.com/office/officeart/2008/layout/LinedList"/>
    <dgm:cxn modelId="{EFE350F2-C355-46BC-AD7F-080FBDFAC763}" type="presParOf" srcId="{906A6A4E-4411-4E85-856F-157AB3E08181}" destId="{632C82BC-C547-4488-BE26-BA0461EA897A}" srcOrd="16" destOrd="0" presId="urn:microsoft.com/office/officeart/2008/layout/LinedList"/>
    <dgm:cxn modelId="{C9F60F80-3DF9-4C72-BC31-AE9931751730}" type="presParOf" srcId="{906A6A4E-4411-4E85-856F-157AB3E08181}" destId="{D238B2B9-AEA8-43CD-919F-6D1FF5B42F21}" srcOrd="17" destOrd="0" presId="urn:microsoft.com/office/officeart/2008/layout/LinedList"/>
    <dgm:cxn modelId="{383EB126-8488-41C6-B547-C48B920C0031}" type="presParOf" srcId="{D238B2B9-AEA8-43CD-919F-6D1FF5B42F21}" destId="{781AB9A1-0FB3-40C7-B779-B9006736FEB8}" srcOrd="0" destOrd="0" presId="urn:microsoft.com/office/officeart/2008/layout/LinedList"/>
    <dgm:cxn modelId="{1A243280-F9D9-438C-8E1C-682AA6E8AAE5}" type="presParOf" srcId="{D238B2B9-AEA8-43CD-919F-6D1FF5B42F21}" destId="{445BCCE4-3830-47B7-8338-6F7F5E568A6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FA1B60-A84A-4514-9410-4770D3D55476}">
      <dsp:nvSpPr>
        <dsp:cNvPr id="0" name=""/>
        <dsp:cNvSpPr/>
      </dsp:nvSpPr>
      <dsp:spPr>
        <a:xfrm>
          <a:off x="718664" y="453902"/>
          <a:ext cx="1955812" cy="1955812"/>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238A01-EBD5-4D29-8EE2-44AA909EAE97}">
      <dsp:nvSpPr>
        <dsp:cNvPr id="0" name=""/>
        <dsp:cNvSpPr/>
      </dsp:nvSpPr>
      <dsp:spPr>
        <a:xfrm>
          <a:off x="1135476" y="870714"/>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AE80714-E309-4D1A-9251-281D55B19333}">
      <dsp:nvSpPr>
        <dsp:cNvPr id="0" name=""/>
        <dsp:cNvSpPr/>
      </dsp:nvSpPr>
      <dsp:spPr>
        <a:xfrm>
          <a:off x="93445"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defRPr cap="all"/>
          </a:pPr>
          <a:r>
            <a:rPr lang="en-US" sz="3500" kern="1200" dirty="0"/>
            <a:t>Capturing Data</a:t>
          </a:r>
        </a:p>
      </dsp:txBody>
      <dsp:txXfrm>
        <a:off x="93445" y="3018902"/>
        <a:ext cx="3206250" cy="720000"/>
      </dsp:txXfrm>
    </dsp:sp>
    <dsp:sp modelId="{9A92DA22-E9C4-4931-9D80-52146247DCD8}">
      <dsp:nvSpPr>
        <dsp:cNvPr id="0" name=""/>
        <dsp:cNvSpPr/>
      </dsp:nvSpPr>
      <dsp:spPr>
        <a:xfrm>
          <a:off x="4486008" y="453902"/>
          <a:ext cx="1955812" cy="1955812"/>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B69E86-5B88-41F7-BE9D-90FB9E842E44}">
      <dsp:nvSpPr>
        <dsp:cNvPr id="0" name=""/>
        <dsp:cNvSpPr/>
      </dsp:nvSpPr>
      <dsp:spPr>
        <a:xfrm>
          <a:off x="4902820" y="870714"/>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C10D13-A5EF-4C26-8ED3-661FA8417865}">
      <dsp:nvSpPr>
        <dsp:cNvPr id="0" name=""/>
        <dsp:cNvSpPr/>
      </dsp:nvSpPr>
      <dsp:spPr>
        <a:xfrm>
          <a:off x="3860789"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defRPr cap="all"/>
          </a:pPr>
          <a:r>
            <a:rPr lang="en-US" sz="3500" kern="1200" dirty="0"/>
            <a:t>Processing</a:t>
          </a:r>
        </a:p>
      </dsp:txBody>
      <dsp:txXfrm>
        <a:off x="3860789" y="3018902"/>
        <a:ext cx="3206250" cy="720000"/>
      </dsp:txXfrm>
    </dsp:sp>
    <dsp:sp modelId="{522190F0-EF70-4E6E-BEAD-DD078084D08A}">
      <dsp:nvSpPr>
        <dsp:cNvPr id="0" name=""/>
        <dsp:cNvSpPr/>
      </dsp:nvSpPr>
      <dsp:spPr>
        <a:xfrm>
          <a:off x="8253352" y="453902"/>
          <a:ext cx="1955812" cy="1955812"/>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0FA8B38-AB39-4FBA-B71E-502C78806ECB}">
      <dsp:nvSpPr>
        <dsp:cNvPr id="0" name=""/>
        <dsp:cNvSpPr/>
      </dsp:nvSpPr>
      <dsp:spPr>
        <a:xfrm>
          <a:off x="8670164" y="870714"/>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C2A950-FF2C-4513-8C4C-70381B01ADA5}">
      <dsp:nvSpPr>
        <dsp:cNvPr id="0" name=""/>
        <dsp:cNvSpPr/>
      </dsp:nvSpPr>
      <dsp:spPr>
        <a:xfrm>
          <a:off x="7628133" y="3018902"/>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defRPr cap="all"/>
          </a:pPr>
          <a:r>
            <a:rPr lang="en-US" sz="3500" kern="1200" dirty="0"/>
            <a:t>do action</a:t>
          </a:r>
        </a:p>
      </dsp:txBody>
      <dsp:txXfrm>
        <a:off x="7628133" y="3018902"/>
        <a:ext cx="320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90F3C1-F343-4E7F-A534-7FC5AB6B9667}">
      <dsp:nvSpPr>
        <dsp:cNvPr id="0" name=""/>
        <dsp:cNvSpPr/>
      </dsp:nvSpPr>
      <dsp:spPr>
        <a:xfrm>
          <a:off x="0" y="623"/>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6C402C-5437-415E-A977-AE4B6BBA814B}">
      <dsp:nvSpPr>
        <dsp:cNvPr id="0" name=""/>
        <dsp:cNvSpPr/>
      </dsp:nvSpPr>
      <dsp:spPr>
        <a:xfrm>
          <a:off x="0" y="623"/>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a:t>Arduino uno</a:t>
          </a:r>
          <a:endParaRPr lang="en-US" sz="3300" kern="1200"/>
        </a:p>
      </dsp:txBody>
      <dsp:txXfrm>
        <a:off x="0" y="623"/>
        <a:ext cx="6492875" cy="729164"/>
      </dsp:txXfrm>
    </dsp:sp>
    <dsp:sp modelId="{EAE41045-B934-46C7-8E64-6D5B82881BEA}">
      <dsp:nvSpPr>
        <dsp:cNvPr id="0" name=""/>
        <dsp:cNvSpPr/>
      </dsp:nvSpPr>
      <dsp:spPr>
        <a:xfrm>
          <a:off x="0" y="729788"/>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77242E-F83D-45C8-8BE5-F2A3B0D4BEE4}">
      <dsp:nvSpPr>
        <dsp:cNvPr id="0" name=""/>
        <dsp:cNvSpPr/>
      </dsp:nvSpPr>
      <dsp:spPr>
        <a:xfrm>
          <a:off x="0" y="729788"/>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dirty="0"/>
            <a:t>Wires</a:t>
          </a:r>
          <a:endParaRPr lang="en-US" sz="3300" kern="1200" dirty="0"/>
        </a:p>
      </dsp:txBody>
      <dsp:txXfrm>
        <a:off x="0" y="729788"/>
        <a:ext cx="6492875" cy="729164"/>
      </dsp:txXfrm>
    </dsp:sp>
    <dsp:sp modelId="{AC41C5DA-8C50-4A60-84FE-9B4AD1F39072}">
      <dsp:nvSpPr>
        <dsp:cNvPr id="0" name=""/>
        <dsp:cNvSpPr/>
      </dsp:nvSpPr>
      <dsp:spPr>
        <a:xfrm>
          <a:off x="0" y="1458952"/>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1D0901-0339-4677-8831-6FD0EE453978}">
      <dsp:nvSpPr>
        <dsp:cNvPr id="0" name=""/>
        <dsp:cNvSpPr/>
      </dsp:nvSpPr>
      <dsp:spPr>
        <a:xfrm>
          <a:off x="0" y="1458952"/>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kern="1200"/>
            <a:t>Esp32 cam</a:t>
          </a:r>
          <a:endParaRPr lang="en-US" sz="3300" kern="1200"/>
        </a:p>
      </dsp:txBody>
      <dsp:txXfrm>
        <a:off x="0" y="1458952"/>
        <a:ext cx="6492875" cy="729164"/>
      </dsp:txXfrm>
    </dsp:sp>
    <dsp:sp modelId="{B0C09045-5626-4050-89A0-3489198528A9}">
      <dsp:nvSpPr>
        <dsp:cNvPr id="0" name=""/>
        <dsp:cNvSpPr/>
      </dsp:nvSpPr>
      <dsp:spPr>
        <a:xfrm>
          <a:off x="0" y="2188117"/>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722240-B114-4376-BF02-CC6A181F2768}">
      <dsp:nvSpPr>
        <dsp:cNvPr id="0" name=""/>
        <dsp:cNvSpPr/>
      </dsp:nvSpPr>
      <dsp:spPr>
        <a:xfrm>
          <a:off x="0" y="2188117"/>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IN" sz="3300" b="0" i="0" kern="1200" dirty="0"/>
            <a:t>FTDI USB to TTL Serial Converter</a:t>
          </a:r>
          <a:endParaRPr lang="en-US" sz="3300" b="0" kern="1200" dirty="0"/>
        </a:p>
      </dsp:txBody>
      <dsp:txXfrm>
        <a:off x="0" y="2188117"/>
        <a:ext cx="6492875" cy="729164"/>
      </dsp:txXfrm>
    </dsp:sp>
    <dsp:sp modelId="{1F4DF2ED-6960-423F-BD60-3A1F250FAE81}">
      <dsp:nvSpPr>
        <dsp:cNvPr id="0" name=""/>
        <dsp:cNvSpPr/>
      </dsp:nvSpPr>
      <dsp:spPr>
        <a:xfrm>
          <a:off x="0" y="2917282"/>
          <a:ext cx="6492875"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894493-C251-4368-9226-0A275B519049}">
      <dsp:nvSpPr>
        <dsp:cNvPr id="0" name=""/>
        <dsp:cNvSpPr/>
      </dsp:nvSpPr>
      <dsp:spPr>
        <a:xfrm>
          <a:off x="0" y="2917282"/>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LEDs</a:t>
          </a:r>
        </a:p>
      </dsp:txBody>
      <dsp:txXfrm>
        <a:off x="0" y="2917282"/>
        <a:ext cx="6492875" cy="729164"/>
      </dsp:txXfrm>
    </dsp:sp>
    <dsp:sp modelId="{62A03390-CF81-403A-A4B6-7BEABE30A002}">
      <dsp:nvSpPr>
        <dsp:cNvPr id="0" name=""/>
        <dsp:cNvSpPr/>
      </dsp:nvSpPr>
      <dsp:spPr>
        <a:xfrm>
          <a:off x="0" y="3646447"/>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9938D8-758F-4724-A1AD-C7CE94A2E7C7}">
      <dsp:nvSpPr>
        <dsp:cNvPr id="0" name=""/>
        <dsp:cNvSpPr/>
      </dsp:nvSpPr>
      <dsp:spPr>
        <a:xfrm>
          <a:off x="0" y="3646447"/>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Resistance</a:t>
          </a:r>
        </a:p>
      </dsp:txBody>
      <dsp:txXfrm>
        <a:off x="0" y="3646447"/>
        <a:ext cx="6492875" cy="729164"/>
      </dsp:txXfrm>
    </dsp:sp>
    <dsp:sp modelId="{AE8A48DA-D9F8-45E1-A7C4-B14634761E2D}">
      <dsp:nvSpPr>
        <dsp:cNvPr id="0" name=""/>
        <dsp:cNvSpPr/>
      </dsp:nvSpPr>
      <dsp:spPr>
        <a:xfrm>
          <a:off x="0" y="4375611"/>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7A799FE-144D-48F8-BC57-0B3ED59B6B35}">
      <dsp:nvSpPr>
        <dsp:cNvPr id="0" name=""/>
        <dsp:cNvSpPr/>
      </dsp:nvSpPr>
      <dsp:spPr>
        <a:xfrm>
          <a:off x="0" y="4375611"/>
          <a:ext cx="6492875" cy="72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a:t>Ethernet shield</a:t>
          </a:r>
        </a:p>
      </dsp:txBody>
      <dsp:txXfrm>
        <a:off x="0" y="4375611"/>
        <a:ext cx="6492875" cy="7291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9A6674-99CE-4441-80BF-BD3ABC782F7E}">
      <dsp:nvSpPr>
        <dsp:cNvPr id="0" name=""/>
        <dsp:cNvSpPr/>
      </dsp:nvSpPr>
      <dsp:spPr>
        <a:xfrm>
          <a:off x="0" y="531"/>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6B7EDA-A31D-4DA3-8729-02F2DB45AE91}">
      <dsp:nvSpPr>
        <dsp:cNvPr id="0" name=""/>
        <dsp:cNvSpPr/>
      </dsp:nvSpPr>
      <dsp:spPr>
        <a:xfrm>
          <a:off x="0" y="531"/>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err="1"/>
            <a:t>Zhengxing</a:t>
          </a:r>
          <a:r>
            <a:rPr lang="en-IN" sz="1000" kern="1200" dirty="0"/>
            <a:t> , X. (2022, July 26). </a:t>
          </a:r>
          <a:r>
            <a:rPr lang="en-IN" sz="1000" i="1" kern="1200" dirty="0"/>
            <a:t>Indigenous design of a Traffic Light Control system responsive to the local traffic dynamics and priority vehicles - ScienceDirect</a:t>
          </a:r>
          <a:r>
            <a:rPr lang="en-IN" sz="1000" kern="1200" dirty="0"/>
            <a:t>. Indigenous Design of a Traffic Light Control System Responsive to the Local Traffic Dynamics and Priority Vehicles - ScienceDirect; www.sciencedirect.com. https://www.sciencedirect.com/science/article/abs/pii/S0360835222005198</a:t>
          </a:r>
          <a:endParaRPr lang="en-US" sz="1000" kern="1200" dirty="0"/>
        </a:p>
      </dsp:txBody>
      <dsp:txXfrm>
        <a:off x="0" y="531"/>
        <a:ext cx="10515600" cy="483497"/>
      </dsp:txXfrm>
    </dsp:sp>
    <dsp:sp modelId="{63B76468-4684-46F8-81EC-A0E28187707A}">
      <dsp:nvSpPr>
        <dsp:cNvPr id="0" name=""/>
        <dsp:cNvSpPr/>
      </dsp:nvSpPr>
      <dsp:spPr>
        <a:xfrm>
          <a:off x="0" y="484029"/>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BB8387-BD3D-4610-A649-583D578F9C24}">
      <dsp:nvSpPr>
        <dsp:cNvPr id="0" name=""/>
        <dsp:cNvSpPr/>
      </dsp:nvSpPr>
      <dsp:spPr>
        <a:xfrm>
          <a:off x="0" y="484029"/>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a:t>Wen, W. (2021, April 1). </a:t>
          </a:r>
          <a:r>
            <a:rPr lang="en-IN" sz="1000" i="1" kern="1200"/>
            <a:t>Dynamical systems approach for queue and delay estimation at signalized intersections under mixed traffic conditions</a:t>
          </a:r>
          <a:r>
            <a:rPr lang="en-IN" sz="1000" kern="1200"/>
            <a:t>. Dynamical Systems Approach for Queue and Delay Estimation at Signalized Intersections under Mixed Traffic Conditions - ScienceDirect; www.sciencedirect.com. </a:t>
          </a:r>
          <a:r>
            <a:rPr lang="en-IN" sz="1000" u="sng" kern="1200">
              <a:hlinkClick xmlns:r="http://schemas.openxmlformats.org/officeDocument/2006/relationships" r:id="rId1"/>
            </a:rPr>
            <a:t>https://www.sciencedirect.com/org/science/article/abs/pii/S1942786722004544</a:t>
          </a:r>
          <a:endParaRPr lang="en-US" sz="1000" kern="1200"/>
        </a:p>
      </dsp:txBody>
      <dsp:txXfrm>
        <a:off x="0" y="484029"/>
        <a:ext cx="10515600" cy="483497"/>
      </dsp:txXfrm>
    </dsp:sp>
    <dsp:sp modelId="{473C7A54-ADE4-4C12-9E7D-C1CEF354C965}">
      <dsp:nvSpPr>
        <dsp:cNvPr id="0" name=""/>
        <dsp:cNvSpPr/>
      </dsp:nvSpPr>
      <dsp:spPr>
        <a:xfrm>
          <a:off x="0" y="967527"/>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5B708E-5C3F-4C40-89EF-69F09206C498}">
      <dsp:nvSpPr>
        <dsp:cNvPr id="0" name=""/>
        <dsp:cNvSpPr/>
      </dsp:nvSpPr>
      <dsp:spPr>
        <a:xfrm>
          <a:off x="0" y="967527"/>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a:t>Wen, W. (2007, April 4). </a:t>
          </a:r>
          <a:r>
            <a:rPr lang="en-IN" sz="1000" i="1" kern="1200" dirty="0"/>
            <a:t>A dynamic and automatic traffic light control expert system for solving the road congestion problem - ScienceDirect</a:t>
          </a:r>
          <a:r>
            <a:rPr lang="en-IN" sz="1000" kern="1200" dirty="0"/>
            <a:t>. A Dynamic and Automatic Traffic Light Control Expert System for Solving the Road Congestion Problem - ScienceDirect; www.sciencedirect.com. https://www.sciencedirect.com/science/article/abs/pii/S0957417407001303</a:t>
          </a:r>
          <a:endParaRPr lang="en-US" sz="1000" kern="1200" dirty="0"/>
        </a:p>
      </dsp:txBody>
      <dsp:txXfrm>
        <a:off x="0" y="967527"/>
        <a:ext cx="10515600" cy="483497"/>
      </dsp:txXfrm>
    </dsp:sp>
    <dsp:sp modelId="{659AA124-FB7E-44FF-A570-CF212038F05D}">
      <dsp:nvSpPr>
        <dsp:cNvPr id="0" name=""/>
        <dsp:cNvSpPr/>
      </dsp:nvSpPr>
      <dsp:spPr>
        <a:xfrm>
          <a:off x="0" y="1451025"/>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A04F13-A48D-4BBA-B95C-9D3A19B9DAD9}">
      <dsp:nvSpPr>
        <dsp:cNvPr id="0" name=""/>
        <dsp:cNvSpPr/>
      </dsp:nvSpPr>
      <dsp:spPr>
        <a:xfrm>
          <a:off x="0" y="1451025"/>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a:t>Zhang, Y., &amp; Su, R. (2021, January 4). </a:t>
          </a:r>
          <a:r>
            <a:rPr lang="en-IN" sz="1000" i="1" kern="1200"/>
            <a:t>An optimization model and traffic light control scheme for heterogeneous traffic systems</a:t>
          </a:r>
          <a:r>
            <a:rPr lang="en-IN" sz="1000" kern="1200"/>
            <a:t>. An Optimization Model and Traffic Light Control Scheme for Heterogeneous Traffic Systems - ScienceDirect; www.sciencedirect.com. </a:t>
          </a:r>
          <a:r>
            <a:rPr lang="en-IN" sz="1000" u="sng" kern="1200">
              <a:hlinkClick xmlns:r="http://schemas.openxmlformats.org/officeDocument/2006/relationships" r:id="rId2"/>
            </a:rPr>
            <a:t>https://www.sciencedirect.com/science/article/abs/pii/S0968090X20308111</a:t>
          </a:r>
          <a:endParaRPr lang="en-US" sz="1000" kern="1200"/>
        </a:p>
      </dsp:txBody>
      <dsp:txXfrm>
        <a:off x="0" y="1451025"/>
        <a:ext cx="10515600" cy="483497"/>
      </dsp:txXfrm>
    </dsp:sp>
    <dsp:sp modelId="{A886629E-87D8-407B-A2CD-809CF0651B9B}">
      <dsp:nvSpPr>
        <dsp:cNvPr id="0" name=""/>
        <dsp:cNvSpPr/>
      </dsp:nvSpPr>
      <dsp:spPr>
        <a:xfrm>
          <a:off x="0" y="1934523"/>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6D776A-5ED8-42E0-9B49-354B77E169E6}">
      <dsp:nvSpPr>
        <dsp:cNvPr id="0" name=""/>
        <dsp:cNvSpPr/>
      </dsp:nvSpPr>
      <dsp:spPr>
        <a:xfrm>
          <a:off x="0" y="1934523"/>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a:t>Abdulrahman Mansour Halawani. (2022, June ). </a:t>
          </a:r>
          <a:r>
            <a:rPr lang="en-IN" sz="1000" i="1" kern="1200" dirty="0"/>
            <a:t>Intelligent Traffic</a:t>
          </a:r>
          <a:r>
            <a:rPr lang="en-IN" sz="1000" kern="1200" dirty="0"/>
            <a:t> Lightshttps://www.researchgate.net/publication/361025204_Intelligent_Traffic_Lights</a:t>
          </a:r>
          <a:endParaRPr lang="en-US" sz="1000" kern="1200" dirty="0"/>
        </a:p>
      </dsp:txBody>
      <dsp:txXfrm>
        <a:off x="0" y="1934523"/>
        <a:ext cx="10515600" cy="483497"/>
      </dsp:txXfrm>
    </dsp:sp>
    <dsp:sp modelId="{0734A871-38BF-47FD-B495-CE5F5A8BE0DA}">
      <dsp:nvSpPr>
        <dsp:cNvPr id="0" name=""/>
        <dsp:cNvSpPr/>
      </dsp:nvSpPr>
      <dsp:spPr>
        <a:xfrm>
          <a:off x="0" y="2418020"/>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F5A11A-5437-4A42-8650-4C7EF32C6D25}">
      <dsp:nvSpPr>
        <dsp:cNvPr id="0" name=""/>
        <dsp:cNvSpPr/>
      </dsp:nvSpPr>
      <dsp:spPr>
        <a:xfrm>
          <a:off x="0" y="2418020"/>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err="1"/>
            <a:t>Priyankar</a:t>
          </a:r>
          <a:r>
            <a:rPr lang="en-IN" sz="1000" kern="1200" dirty="0"/>
            <a:t> </a:t>
          </a:r>
          <a:r>
            <a:rPr lang="en-IN" sz="1000" kern="1200" dirty="0" err="1"/>
            <a:t>Roychowdhury</a:t>
          </a:r>
          <a:r>
            <a:rPr lang="en-IN" sz="1000" kern="1200" dirty="0"/>
            <a:t>, University of Notre </a:t>
          </a:r>
          <a:r>
            <a:rPr lang="en-IN" sz="1000" kern="1200" dirty="0" err="1"/>
            <a:t>Dame,Sarjo</a:t>
          </a:r>
          <a:r>
            <a:rPr lang="en-IN" sz="1000" kern="1200" dirty="0"/>
            <a:t> Das (2014 </a:t>
          </a:r>
          <a:r>
            <a:rPr lang="en-IN" sz="1000" kern="1200" dirty="0" err="1"/>
            <a:t>Noverber</a:t>
          </a:r>
          <a:r>
            <a:rPr lang="en-IN" sz="1000" kern="1200" dirty="0"/>
            <a:t> ) </a:t>
          </a:r>
          <a:r>
            <a:rPr lang="en-IN" sz="1000" i="1" kern="1200" dirty="0"/>
            <a:t>Automatic Road Traffic Management System in a City  </a:t>
          </a:r>
          <a:r>
            <a:rPr lang="en-IN" sz="1000" kern="1200" dirty="0" err="1"/>
            <a:t>Priyankar</a:t>
          </a:r>
          <a:r>
            <a:rPr lang="en-IN" sz="1000" kern="1200" dirty="0"/>
            <a:t> </a:t>
          </a:r>
          <a:r>
            <a:rPr lang="en-IN" sz="1000" kern="1200" dirty="0" err="1"/>
            <a:t>Roychowdhury</a:t>
          </a:r>
          <a:r>
            <a:rPr lang="en-IN" sz="1000" kern="1200" dirty="0"/>
            <a:t>, </a:t>
          </a:r>
          <a:r>
            <a:rPr lang="en-IN" sz="1000" kern="1200" dirty="0" err="1"/>
            <a:t>Sarjo</a:t>
          </a:r>
          <a:r>
            <a:rPr lang="en-IN" sz="1000" kern="1200" dirty="0"/>
            <a:t> Das* Department of Electronics and Communication Engineering, Techno India, Kolkata, India</a:t>
          </a:r>
          <a:endParaRPr lang="en-US" sz="1000" kern="1200" dirty="0"/>
        </a:p>
      </dsp:txBody>
      <dsp:txXfrm>
        <a:off x="0" y="2418020"/>
        <a:ext cx="10515600" cy="483497"/>
      </dsp:txXfrm>
    </dsp:sp>
    <dsp:sp modelId="{EA821513-6450-4542-9824-F49223E10D8F}">
      <dsp:nvSpPr>
        <dsp:cNvPr id="0" name=""/>
        <dsp:cNvSpPr/>
      </dsp:nvSpPr>
      <dsp:spPr>
        <a:xfrm>
          <a:off x="0" y="2901518"/>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705386-F459-440E-B174-FD634428DB12}">
      <dsp:nvSpPr>
        <dsp:cNvPr id="0" name=""/>
        <dsp:cNvSpPr/>
      </dsp:nvSpPr>
      <dsp:spPr>
        <a:xfrm>
          <a:off x="0" y="2901518"/>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a:t>Younes, M. B., &amp; </a:t>
          </a:r>
          <a:r>
            <a:rPr lang="en-IN" sz="1000" kern="1200" dirty="0" err="1"/>
            <a:t>Boukerche</a:t>
          </a:r>
          <a:r>
            <a:rPr lang="en-IN" sz="1000" kern="1200" dirty="0"/>
            <a:t>, A. (2017, March 6). </a:t>
          </a:r>
          <a:r>
            <a:rPr lang="en-IN" sz="1000" i="1" kern="1200" dirty="0"/>
            <a:t>An efficient dynamic traffic light scheduling algorithm considering emergency vehicles for intelligent transportation systems - Wireless Networks</a:t>
          </a:r>
          <a:r>
            <a:rPr lang="en-IN" sz="1000" kern="1200" dirty="0"/>
            <a:t>. SpringerLink. https://link.springer.com/article/10.1007/s11276-017-1482-5</a:t>
          </a:r>
          <a:endParaRPr lang="en-US" sz="1000" kern="1200" dirty="0"/>
        </a:p>
      </dsp:txBody>
      <dsp:txXfrm>
        <a:off x="0" y="2901518"/>
        <a:ext cx="10515600" cy="483497"/>
      </dsp:txXfrm>
    </dsp:sp>
    <dsp:sp modelId="{CA00D51B-769C-4A50-9D29-58DBEAB2C04A}">
      <dsp:nvSpPr>
        <dsp:cNvPr id="0" name=""/>
        <dsp:cNvSpPr/>
      </dsp:nvSpPr>
      <dsp:spPr>
        <a:xfrm>
          <a:off x="0" y="3385016"/>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41C829-E0FC-4000-9E52-3DF90A832401}">
      <dsp:nvSpPr>
        <dsp:cNvPr id="0" name=""/>
        <dsp:cNvSpPr/>
      </dsp:nvSpPr>
      <dsp:spPr>
        <a:xfrm>
          <a:off x="0" y="3385016"/>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dirty="0"/>
            <a:t>Noman, M., &amp; Tawfik, A. (2019, December). </a:t>
          </a:r>
          <a:r>
            <a:rPr lang="en-IN" sz="1000" i="1" kern="1200" dirty="0"/>
            <a:t>Object Detection Techniques: Overview and Performance Comparison</a:t>
          </a:r>
          <a:r>
            <a:rPr lang="en-IN" sz="1000" kern="1200" dirty="0"/>
            <a:t>. Object Detection Techniques: Overview and Performance Comparison. https://ieeexplore.ieee.org/document/9001879</a:t>
          </a:r>
          <a:endParaRPr lang="en-US" sz="1000" kern="1200" dirty="0"/>
        </a:p>
      </dsp:txBody>
      <dsp:txXfrm>
        <a:off x="0" y="3385016"/>
        <a:ext cx="10515600" cy="483497"/>
      </dsp:txXfrm>
    </dsp:sp>
    <dsp:sp modelId="{632C82BC-C547-4488-BE26-BA0461EA897A}">
      <dsp:nvSpPr>
        <dsp:cNvPr id="0" name=""/>
        <dsp:cNvSpPr/>
      </dsp:nvSpPr>
      <dsp:spPr>
        <a:xfrm>
          <a:off x="0" y="3868514"/>
          <a:ext cx="1051560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1AB9A1-0FB3-40C7-B779-B9006736FEB8}">
      <dsp:nvSpPr>
        <dsp:cNvPr id="0" name=""/>
        <dsp:cNvSpPr/>
      </dsp:nvSpPr>
      <dsp:spPr>
        <a:xfrm>
          <a:off x="0" y="3868514"/>
          <a:ext cx="10515600" cy="483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IN" sz="1000" kern="1200"/>
            <a:t>Yanfeng Geng &amp; Christos G. Cassandras. (2013, December). </a:t>
          </a:r>
          <a:r>
            <a:rPr lang="en-IN" sz="1000" i="1" kern="1200"/>
            <a:t>Quasi-dynamic traffic light control for a single intersection</a:t>
          </a:r>
          <a:r>
            <a:rPr lang="en-IN" sz="1000" kern="1200"/>
            <a:t>. Quasi-Dynamic Traffic Light Control for a Single Intersection. https://ieeexplore.ieee.org/abstract/document/6759993</a:t>
          </a:r>
          <a:endParaRPr lang="en-US" sz="1000" kern="1200"/>
        </a:p>
      </dsp:txBody>
      <dsp:txXfrm>
        <a:off x="0" y="3868514"/>
        <a:ext cx="10515600" cy="48349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798C46-11D9-4343-B84A-0CCA6AA9BE63}" type="datetimeFigureOut">
              <a:rPr lang="en-IN" smtClean="0"/>
              <a:t>17-07-2023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279B4F-A0CC-41E9-9484-10B71A98F743}" type="slidenum">
              <a:rPr lang="en-IN" smtClean="0"/>
              <a:t>‹#›</a:t>
            </a:fld>
            <a:endParaRPr lang="en-IN"/>
          </a:p>
        </p:txBody>
      </p:sp>
    </p:spTree>
    <p:extLst>
      <p:ext uri="{BB962C8B-B14F-4D97-AF65-F5344CB8AC3E}">
        <p14:creationId xmlns:p14="http://schemas.microsoft.com/office/powerpoint/2010/main" val="1133313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2D633-9455-CF1A-FE87-7E3156006E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4F12ECF-AAA8-C986-9E19-99B69A0BC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6AB2706-C265-0FE0-5342-A6AE6DC2F1A3}"/>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12B37631-92B2-43A5-6630-0DEF51A48D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682748-D912-AA80-D36D-0B30708F954C}"/>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3085755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87B17-480B-7F74-ACF9-661E5A0AA88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70E411-5930-4AF2-F2E4-5744C3BF90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F06E4A-3D51-A936-9BDC-4823A3EC3A56}"/>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CCA28F73-4EC3-BB3B-C9B1-8A079A8498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ACD42B-5669-3C4D-5156-BB7BA4287DEE}"/>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1774216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32A9AC-B72B-FBBA-93EC-1FCB14859A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43757F7-ECEB-800B-61B7-270F9DEAC8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3AF75B-59A0-876A-56B4-A594E5C39513}"/>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20F2AFBB-E559-1B97-76E2-67699AC720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4AE110-FC6B-DACE-044C-8DB297CB5632}"/>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3173397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A7E55-6131-72F3-2392-A62223F6784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66660CE-00B7-1E25-D9A7-DE14CA254F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2626957-3520-3652-401F-AF462D19734E}"/>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FA682E03-5F88-A143-09F2-161AFB4337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098514-E49B-7554-3389-B5CE4DFDFE07}"/>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2690068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0DFE-4E3A-51A9-F3F6-03E15AA224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01CE61-90FE-24DE-9683-3161D47C09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689B60-5F41-6848-8824-F386406239A0}"/>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8FCB7AA4-C159-70E0-9F34-9E70643272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51EBAE-258C-9655-1674-6BD88ECBD17F}"/>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670298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BAD28-8E76-926F-16CD-1382CAEBF17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BAFFD1-413D-05E7-25E4-4CFEAF15E1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6C9DBD4-DF09-C180-5AD3-5675A9CAE6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BA7366A-89D2-7BAF-D997-DA0970B278A5}"/>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6" name="Footer Placeholder 5">
            <a:extLst>
              <a:ext uri="{FF2B5EF4-FFF2-40B4-BE49-F238E27FC236}">
                <a16:creationId xmlns:a16="http://schemas.microsoft.com/office/drawing/2014/main" id="{E21FA9A1-4CE7-5D50-9CAF-0DDD5B8F01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27945B-2602-A6BF-CF74-BC63CC7031AA}"/>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45856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1C966-5F89-50E2-F705-D9A893EA705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17DE3B-CFE5-0C30-0B57-0F03734996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73A53A-54D4-8FD4-C3B9-81976AA091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3738C6E-D5D4-6BAA-74FF-259A10DF82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42536A-B776-B8FD-30B5-83DC3BF28A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4964830-5E00-5205-3ADB-6EFF1804DEF7}"/>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8" name="Footer Placeholder 7">
            <a:extLst>
              <a:ext uri="{FF2B5EF4-FFF2-40B4-BE49-F238E27FC236}">
                <a16:creationId xmlns:a16="http://schemas.microsoft.com/office/drawing/2014/main" id="{13F5F448-35E1-3C49-421B-B229A932967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F9D2FC-4C02-D13D-D803-A761541028BF}"/>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388393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1DA46-D907-7354-9F42-E02043E55ED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EB3E85C-0EF2-4DC4-0B65-A5F6D203F322}"/>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4" name="Footer Placeholder 3">
            <a:extLst>
              <a:ext uri="{FF2B5EF4-FFF2-40B4-BE49-F238E27FC236}">
                <a16:creationId xmlns:a16="http://schemas.microsoft.com/office/drawing/2014/main" id="{F4CA1B04-D5B3-90BC-E40F-9B4D8BC9ED5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22ABC34-4764-711A-FCCE-5987096DAB88}"/>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2581855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B7DE93-37CC-4243-BEBF-397D65ACC857}"/>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3" name="Footer Placeholder 2">
            <a:extLst>
              <a:ext uri="{FF2B5EF4-FFF2-40B4-BE49-F238E27FC236}">
                <a16:creationId xmlns:a16="http://schemas.microsoft.com/office/drawing/2014/main" id="{FBB85742-9929-74C6-5C0C-D981B0BD882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F5E58FD-9260-9F2E-34E1-90ABABC2D1D5}"/>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2804249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4C40A-FCE9-91F5-118F-C16A8BEAFD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BB2C23D-CCD1-5B3C-66E3-114BDECA02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8F5E791-5B7F-E95B-5A53-BD0D7463C7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7FD209-2E85-772F-46EE-1CDE0B610990}"/>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6" name="Footer Placeholder 5">
            <a:extLst>
              <a:ext uri="{FF2B5EF4-FFF2-40B4-BE49-F238E27FC236}">
                <a16:creationId xmlns:a16="http://schemas.microsoft.com/office/drawing/2014/main" id="{B2ABDA8F-AF64-89EC-0004-CE3FFDA11D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E3B22E-9F9A-BD7A-81B8-EFB69E9D8D3C}"/>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2039971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36321-FD0E-8232-6DE1-2B82F7C26E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FBF9B44-0124-405E-2DB5-6B32EAEE2D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BB1F1EC-207D-510B-69C5-1B32D02559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42E0C6-EC8F-2342-0121-74897E191177}"/>
              </a:ext>
            </a:extLst>
          </p:cNvPr>
          <p:cNvSpPr>
            <a:spLocks noGrp="1"/>
          </p:cNvSpPr>
          <p:nvPr>
            <p:ph type="dt" sz="half" idx="10"/>
          </p:nvPr>
        </p:nvSpPr>
        <p:spPr/>
        <p:txBody>
          <a:bodyPr/>
          <a:lstStyle/>
          <a:p>
            <a:fld id="{E2E920C8-6D2A-4CB0-AECF-06D24E7F99C7}" type="datetimeFigureOut">
              <a:rPr lang="en-IN" smtClean="0"/>
              <a:t>17-07-2023</a:t>
            </a:fld>
            <a:endParaRPr lang="en-IN"/>
          </a:p>
        </p:txBody>
      </p:sp>
      <p:sp>
        <p:nvSpPr>
          <p:cNvPr id="6" name="Footer Placeholder 5">
            <a:extLst>
              <a:ext uri="{FF2B5EF4-FFF2-40B4-BE49-F238E27FC236}">
                <a16:creationId xmlns:a16="http://schemas.microsoft.com/office/drawing/2014/main" id="{C0B9F194-D6CE-D22C-3A95-58B3AD4C5D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33FBCF-490D-0357-DD95-B60D738E914D}"/>
              </a:ext>
            </a:extLst>
          </p:cNvPr>
          <p:cNvSpPr>
            <a:spLocks noGrp="1"/>
          </p:cNvSpPr>
          <p:nvPr>
            <p:ph type="sldNum" sz="quarter" idx="12"/>
          </p:nvPr>
        </p:nvSpPr>
        <p:spPr/>
        <p:txBody>
          <a:bodyPr/>
          <a:lstStyle/>
          <a:p>
            <a:fld id="{E2FF5BD0-0A58-4370-9C7F-1239800CF25C}" type="slidenum">
              <a:rPr lang="en-IN" smtClean="0"/>
              <a:t>‹#›</a:t>
            </a:fld>
            <a:endParaRPr lang="en-IN"/>
          </a:p>
        </p:txBody>
      </p:sp>
    </p:spTree>
    <p:extLst>
      <p:ext uri="{BB962C8B-B14F-4D97-AF65-F5344CB8AC3E}">
        <p14:creationId xmlns:p14="http://schemas.microsoft.com/office/powerpoint/2010/main" val="176371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321E56-6D79-E743-BEAB-B31268BDF8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73A7877-D506-A20A-3A99-8DB232AC00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253334-54AB-54B6-8BD7-91AE76CC90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E920C8-6D2A-4CB0-AECF-06D24E7F99C7}" type="datetimeFigureOut">
              <a:rPr lang="en-IN" smtClean="0"/>
              <a:t>17-07-2023</a:t>
            </a:fld>
            <a:endParaRPr lang="en-IN"/>
          </a:p>
        </p:txBody>
      </p:sp>
      <p:sp>
        <p:nvSpPr>
          <p:cNvPr id="5" name="Footer Placeholder 4">
            <a:extLst>
              <a:ext uri="{FF2B5EF4-FFF2-40B4-BE49-F238E27FC236}">
                <a16:creationId xmlns:a16="http://schemas.microsoft.com/office/drawing/2014/main" id="{9A194220-CFBC-CC04-3B95-7E55DEFFBA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AC900E4-7714-365C-D34B-43E438105D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FF5BD0-0A58-4370-9C7F-1239800CF25C}" type="slidenum">
              <a:rPr lang="en-IN" smtClean="0"/>
              <a:t>‹#›</a:t>
            </a:fld>
            <a:endParaRPr lang="en-IN"/>
          </a:p>
        </p:txBody>
      </p:sp>
    </p:spTree>
    <p:extLst>
      <p:ext uri="{BB962C8B-B14F-4D97-AF65-F5344CB8AC3E}">
        <p14:creationId xmlns:p14="http://schemas.microsoft.com/office/powerpoint/2010/main" val="10498108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1F85FE9-F9BA-CBD3-3BDD-1F84AA10D797}"/>
              </a:ext>
            </a:extLst>
          </p:cNvPr>
          <p:cNvSpPr>
            <a:spLocks noGrp="1"/>
          </p:cNvSpPr>
          <p:nvPr>
            <p:ph type="subTitle" idx="1"/>
          </p:nvPr>
        </p:nvSpPr>
        <p:spPr>
          <a:xfrm>
            <a:off x="928468" y="878899"/>
            <a:ext cx="10122538" cy="873709"/>
          </a:xfrm>
        </p:spPr>
        <p:txBody>
          <a:bodyPr>
            <a:noAutofit/>
          </a:bodyPr>
          <a:lstStyle/>
          <a:p>
            <a:r>
              <a:rPr lang="en-IN" sz="3200" b="1" dirty="0">
                <a:effectLst/>
                <a:latin typeface="Times New Roman" panose="02020603050405020304" pitchFamily="18" charset="0"/>
                <a:ea typeface="Calibri" panose="020F0502020204030204" pitchFamily="34" charset="0"/>
                <a:cs typeface="Times New Roman" panose="02020603050405020304" pitchFamily="18" charset="0"/>
              </a:rPr>
              <a:t>TRAFFIC LIGHT CONTROLING USING IOT WITH COMPUTER VISION</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endParaRPr lang="en-IN" sz="3200" dirty="0"/>
          </a:p>
        </p:txBody>
      </p:sp>
      <p:pic>
        <p:nvPicPr>
          <p:cNvPr id="5" name="Picture 4">
            <a:extLst>
              <a:ext uri="{FF2B5EF4-FFF2-40B4-BE49-F238E27FC236}">
                <a16:creationId xmlns:a16="http://schemas.microsoft.com/office/drawing/2014/main" id="{E0684A5C-2CA3-56EE-42B1-9AC51D62AE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65295" y="1999849"/>
            <a:ext cx="2057400" cy="2232660"/>
          </a:xfrm>
          <a:prstGeom prst="rect">
            <a:avLst/>
          </a:prstGeom>
          <a:noFill/>
          <a:ln>
            <a:noFill/>
          </a:ln>
        </p:spPr>
      </p:pic>
      <p:sp>
        <p:nvSpPr>
          <p:cNvPr id="6" name="TextBox 5">
            <a:extLst>
              <a:ext uri="{FF2B5EF4-FFF2-40B4-BE49-F238E27FC236}">
                <a16:creationId xmlns:a16="http://schemas.microsoft.com/office/drawing/2014/main" id="{FBC8877E-26F0-F539-4375-F5BE8158500D}"/>
              </a:ext>
            </a:extLst>
          </p:cNvPr>
          <p:cNvSpPr txBox="1"/>
          <p:nvPr/>
        </p:nvSpPr>
        <p:spPr>
          <a:xfrm>
            <a:off x="813427" y="4510177"/>
            <a:ext cx="3334042" cy="1527982"/>
          </a:xfrm>
          <a:prstGeom prst="rect">
            <a:avLst/>
          </a:prstGeom>
          <a:noFill/>
        </p:spPr>
        <p:txBody>
          <a:bodyPr wrap="square" rtlCol="0">
            <a:spAutoFit/>
          </a:bodyPr>
          <a:lstStyle/>
          <a:p>
            <a:pPr>
              <a:lnSpc>
                <a:spcPct val="106000"/>
              </a:lnSpc>
              <a:spcAft>
                <a:spcPts val="800"/>
              </a:spcAft>
            </a:pPr>
            <a:r>
              <a:rPr lang="en-US" b="1" dirty="0"/>
              <a:t>PROJECT COORDINATOR: </a:t>
            </a:r>
          </a:p>
          <a:p>
            <a:pPr>
              <a:lnSpc>
                <a:spcPct val="106000"/>
              </a:lnSpc>
              <a:spcAft>
                <a:spcPts val="800"/>
              </a:spcAft>
            </a:pPr>
            <a:r>
              <a:rPr lang="en-US" sz="1600" dirty="0"/>
              <a:t>Dr. </a:t>
            </a:r>
            <a:r>
              <a:rPr lang="en-US" sz="1600" dirty="0" err="1"/>
              <a:t>Musheer</a:t>
            </a:r>
            <a:r>
              <a:rPr lang="en-US" sz="1600" dirty="0"/>
              <a:t> Ahmed</a:t>
            </a:r>
            <a:endParaRPr lang="en-IN" b="1"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sz="1600" b="1" dirty="0">
                <a:latin typeface="Times New Roman" panose="02020603050405020304" pitchFamily="18" charset="0"/>
                <a:ea typeface="Calibri" panose="020F0502020204030204" pitchFamily="34" charset="0"/>
                <a:cs typeface="Times New Roman" panose="02020603050405020304" pitchFamily="18" charset="0"/>
              </a:rPr>
              <a:t>UNDER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SUPERVISON OF</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Prof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Mohd</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AMJAD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A92E9E58-1279-971C-A346-8CE45C6A66A1}"/>
              </a:ext>
            </a:extLst>
          </p:cNvPr>
          <p:cNvSpPr txBox="1"/>
          <p:nvPr/>
        </p:nvSpPr>
        <p:spPr>
          <a:xfrm>
            <a:off x="4297093" y="4534138"/>
            <a:ext cx="3593804" cy="1200329"/>
          </a:xfrm>
          <a:prstGeom prst="rect">
            <a:avLst/>
          </a:prstGeom>
          <a:noFill/>
        </p:spPr>
        <p:txBody>
          <a:bodyPr wrap="none" rtlCol="0">
            <a:spAutoFit/>
          </a:bodyPr>
          <a:lstStyle/>
          <a:p>
            <a:pPr algn="ctr"/>
            <a:r>
              <a:rPr lang="en-IN" dirty="0"/>
              <a:t>DEPARTMENT OF COMPUTER ENGG,</a:t>
            </a:r>
          </a:p>
          <a:p>
            <a:pPr algn="ctr"/>
            <a:r>
              <a:rPr lang="en-IN" dirty="0"/>
              <a:t>FACULTY OF ENGG &amp; TECHNOLOGY,</a:t>
            </a:r>
          </a:p>
          <a:p>
            <a:pPr algn="ctr"/>
            <a:r>
              <a:rPr lang="en-IN" dirty="0"/>
              <a:t>JAMIA MILLIA ISLAMIA,</a:t>
            </a:r>
          </a:p>
          <a:p>
            <a:pPr algn="ctr"/>
            <a:r>
              <a:rPr lang="en-IN" dirty="0"/>
              <a:t> NEW DELHI - 110025</a:t>
            </a:r>
          </a:p>
        </p:txBody>
      </p:sp>
      <p:sp>
        <p:nvSpPr>
          <p:cNvPr id="8" name="TextBox 7">
            <a:extLst>
              <a:ext uri="{FF2B5EF4-FFF2-40B4-BE49-F238E27FC236}">
                <a16:creationId xmlns:a16="http://schemas.microsoft.com/office/drawing/2014/main" id="{273235E3-AEE7-96A3-C65F-03799F9A0479}"/>
              </a:ext>
            </a:extLst>
          </p:cNvPr>
          <p:cNvSpPr txBox="1"/>
          <p:nvPr/>
        </p:nvSpPr>
        <p:spPr>
          <a:xfrm>
            <a:off x="8667366" y="4460516"/>
            <a:ext cx="2383640" cy="1562094"/>
          </a:xfrm>
          <a:prstGeom prst="rect">
            <a:avLst/>
          </a:prstGeom>
          <a:noFill/>
        </p:spPr>
        <p:txBody>
          <a:bodyPr wrap="square" rtlCol="0">
            <a:spAutoFit/>
          </a:bodyPr>
          <a:lstStyle/>
          <a:p>
            <a:pPr algn="r">
              <a:lnSpc>
                <a:spcPct val="106000"/>
              </a:lnSpc>
              <a:spcAft>
                <a:spcPts val="800"/>
              </a:spcAft>
            </a:pPr>
            <a:r>
              <a:rPr lang="en-IN" sz="1600" b="1" dirty="0">
                <a:latin typeface="Times New Roman" panose="02020603050405020304" pitchFamily="18" charset="0"/>
                <a:ea typeface="Calibri" panose="020F0502020204030204" pitchFamily="34" charset="0"/>
                <a:cs typeface="Times New Roman" panose="02020603050405020304" pitchFamily="18" charset="0"/>
              </a:rPr>
              <a:t>SUBMITED BY</a:t>
            </a: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6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SHADAN PARVEZ</a:t>
            </a:r>
          </a:p>
          <a:p>
            <a:pPr algn="r">
              <a:lnSpc>
                <a:spcPct val="106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21MCS017</a:t>
            </a:r>
          </a:p>
          <a:p>
            <a:pPr algn="r">
              <a:lnSpc>
                <a:spcPct val="106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M-Tech 3</a:t>
            </a:r>
            <a:r>
              <a:rPr lang="en-IN" baseline="30000" dirty="0">
                <a:latin typeface="Times New Roman" panose="02020603050405020304" pitchFamily="18" charset="0"/>
                <a:ea typeface="Calibri" panose="020F0502020204030204" pitchFamily="34" charset="0"/>
                <a:cs typeface="Times New Roman" panose="02020603050405020304" pitchFamily="18" charset="0"/>
              </a:rPr>
              <a:t>rd</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IN" dirty="0" err="1">
                <a:latin typeface="Times New Roman" panose="02020603050405020304" pitchFamily="18" charset="0"/>
                <a:ea typeface="Calibri" panose="020F0502020204030204" pitchFamily="34" charset="0"/>
                <a:cs typeface="Times New Roman" panose="02020603050405020304" pitchFamily="18" charset="0"/>
              </a:rPr>
              <a:t>sem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65B1D6AB-260A-6C1F-DA21-BE40E1A218A7}"/>
              </a:ext>
            </a:extLst>
          </p:cNvPr>
          <p:cNvSpPr txBox="1"/>
          <p:nvPr/>
        </p:nvSpPr>
        <p:spPr>
          <a:xfrm>
            <a:off x="5242576" y="6420208"/>
            <a:ext cx="1702838" cy="338554"/>
          </a:xfrm>
          <a:prstGeom prst="rect">
            <a:avLst/>
          </a:prstGeom>
          <a:noFill/>
        </p:spPr>
        <p:txBody>
          <a:bodyPr wrap="none" rtlCol="0">
            <a:spAutoFit/>
          </a:bodyPr>
          <a:lstStyle/>
          <a:p>
            <a:pPr algn="ctr"/>
            <a:r>
              <a:rPr lang="en-IN" sz="1600" dirty="0"/>
              <a:t>9 </a:t>
            </a:r>
            <a:r>
              <a:rPr lang="en-IN" sz="1600" dirty="0" err="1"/>
              <a:t>september</a:t>
            </a:r>
            <a:r>
              <a:rPr lang="en-IN" sz="1600" dirty="0"/>
              <a:t> 2022</a:t>
            </a:r>
          </a:p>
        </p:txBody>
      </p:sp>
    </p:spTree>
    <p:extLst>
      <p:ext uri="{BB962C8B-B14F-4D97-AF65-F5344CB8AC3E}">
        <p14:creationId xmlns:p14="http://schemas.microsoft.com/office/powerpoint/2010/main" val="3796704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88F6AF-E4A0-2F1F-8D02-9B00CDFF49B7}"/>
              </a:ext>
            </a:extLst>
          </p:cNvPr>
          <p:cNvSpPr>
            <a:spLocks noGrp="1"/>
          </p:cNvSpPr>
          <p:nvPr>
            <p:ph type="title"/>
          </p:nvPr>
        </p:nvSpPr>
        <p:spPr>
          <a:xfrm>
            <a:off x="556532" y="643467"/>
            <a:ext cx="11210925" cy="744836"/>
          </a:xfrm>
        </p:spPr>
        <p:txBody>
          <a:bodyPr>
            <a:normAutofit/>
          </a:bodyPr>
          <a:lstStyle/>
          <a:p>
            <a:pPr algn="ctr"/>
            <a:r>
              <a:rPr lang="en-US" sz="3200" dirty="0">
                <a:solidFill>
                  <a:schemeClr val="bg1"/>
                </a:solidFill>
              </a:rPr>
              <a:t>Flow chart </a:t>
            </a:r>
            <a:endParaRPr lang="en-IN" sz="3200" dirty="0">
              <a:solidFill>
                <a:schemeClr val="bg1"/>
              </a:solidFill>
            </a:endParaRPr>
          </a:p>
        </p:txBody>
      </p:sp>
      <p:pic>
        <p:nvPicPr>
          <p:cNvPr id="4" name="Picture 3" descr="A picture containing timeline&#10;&#10;Description automatically generated">
            <a:extLst>
              <a:ext uri="{FF2B5EF4-FFF2-40B4-BE49-F238E27FC236}">
                <a16:creationId xmlns:a16="http://schemas.microsoft.com/office/drawing/2014/main" id="{5BCB1BAE-9CC4-DD75-1B27-5D6265F73A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6585" y="1675227"/>
            <a:ext cx="10278830" cy="4394199"/>
          </a:xfrm>
          <a:prstGeom prst="rect">
            <a:avLst/>
          </a:prstGeom>
        </p:spPr>
      </p:pic>
      <p:sp>
        <p:nvSpPr>
          <p:cNvPr id="5" name="TextBox 4">
            <a:extLst>
              <a:ext uri="{FF2B5EF4-FFF2-40B4-BE49-F238E27FC236}">
                <a16:creationId xmlns:a16="http://schemas.microsoft.com/office/drawing/2014/main" id="{1B06157D-6BC9-792A-5B59-92D3461FDC53}"/>
              </a:ext>
            </a:extLst>
          </p:cNvPr>
          <p:cNvSpPr txBox="1"/>
          <p:nvPr/>
        </p:nvSpPr>
        <p:spPr>
          <a:xfrm>
            <a:off x="4543075" y="6356350"/>
            <a:ext cx="3727815" cy="369332"/>
          </a:xfrm>
          <a:prstGeom prst="rect">
            <a:avLst/>
          </a:prstGeom>
          <a:noFill/>
        </p:spPr>
        <p:txBody>
          <a:bodyPr wrap="none" rtlCol="0">
            <a:spAutoFit/>
          </a:bodyPr>
          <a:lstStyle/>
          <a:p>
            <a:r>
              <a:rPr lang="en-US" dirty="0"/>
              <a:t>Fig:8 Flow chart for proposed method</a:t>
            </a:r>
            <a:endParaRPr lang="en-IN" dirty="0"/>
          </a:p>
        </p:txBody>
      </p:sp>
    </p:spTree>
    <p:extLst>
      <p:ext uri="{BB962C8B-B14F-4D97-AF65-F5344CB8AC3E}">
        <p14:creationId xmlns:p14="http://schemas.microsoft.com/office/powerpoint/2010/main" val="2714440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82BD70C-C4A0-46C4-9518-A731098B4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DCC88B-3C4B-20EF-2ED2-8FBE5A1BE2C8}"/>
              </a:ext>
            </a:extLst>
          </p:cNvPr>
          <p:cNvSpPr>
            <a:spLocks noGrp="1"/>
          </p:cNvSpPr>
          <p:nvPr>
            <p:ph type="title"/>
          </p:nvPr>
        </p:nvSpPr>
        <p:spPr>
          <a:xfrm>
            <a:off x="6072445" y="3640254"/>
            <a:ext cx="5319433" cy="2076333"/>
          </a:xfrm>
        </p:spPr>
        <p:txBody>
          <a:bodyPr vert="horz" lIns="91440" tIns="45720" rIns="91440" bIns="45720" rtlCol="0" anchor="t">
            <a:normAutofit/>
          </a:bodyPr>
          <a:lstStyle/>
          <a:p>
            <a:r>
              <a:rPr lang="en-US" sz="4800" kern="1200">
                <a:solidFill>
                  <a:schemeClr val="bg1"/>
                </a:solidFill>
                <a:latin typeface="+mj-lt"/>
                <a:ea typeface="+mj-ea"/>
                <a:cs typeface="+mj-cs"/>
              </a:rPr>
              <a:t>Work done</a:t>
            </a:r>
          </a:p>
        </p:txBody>
      </p:sp>
      <p:sp>
        <p:nvSpPr>
          <p:cNvPr id="12" name="Freeform: Shape 11">
            <a:extLst>
              <a:ext uri="{FF2B5EF4-FFF2-40B4-BE49-F238E27FC236}">
                <a16:creationId xmlns:a16="http://schemas.microsoft.com/office/drawing/2014/main" id="{39B74A45-BDDD-4892-B8C0-B290C0944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79352" cy="6374535"/>
          </a:xfrm>
          <a:custGeom>
            <a:avLst/>
            <a:gdLst>
              <a:gd name="connsiteX0" fmla="*/ 609861 w 5379352"/>
              <a:gd name="connsiteY0" fmla="*/ 6374535 h 6374535"/>
              <a:gd name="connsiteX1" fmla="*/ 3449004 w 5379352"/>
              <a:gd name="connsiteY1" fmla="*/ 6374535 h 6374535"/>
              <a:gd name="connsiteX2" fmla="*/ 3628245 w 5379352"/>
              <a:gd name="connsiteY2" fmla="*/ 6288190 h 6374535"/>
              <a:gd name="connsiteX3" fmla="*/ 5379352 w 5379352"/>
              <a:gd name="connsiteY3" fmla="*/ 3346018 h 6374535"/>
              <a:gd name="connsiteX4" fmla="*/ 2033334 w 5379352"/>
              <a:gd name="connsiteY4" fmla="*/ 0 h 6374535"/>
              <a:gd name="connsiteX5" fmla="*/ 129310 w 5379352"/>
              <a:gd name="connsiteY5" fmla="*/ 594192 h 6374535"/>
              <a:gd name="connsiteX6" fmla="*/ 0 w 5379352"/>
              <a:gd name="connsiteY6" fmla="*/ 692103 h 6374535"/>
              <a:gd name="connsiteX7" fmla="*/ 0 w 5379352"/>
              <a:gd name="connsiteY7" fmla="*/ 5999934 h 6374535"/>
              <a:gd name="connsiteX8" fmla="*/ 129311 w 5379352"/>
              <a:gd name="connsiteY8" fmla="*/ 6097845 h 6374535"/>
              <a:gd name="connsiteX9" fmla="*/ 367831 w 5379352"/>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9352" h="6374535">
                <a:moveTo>
                  <a:pt x="609861" y="6374535"/>
                </a:moveTo>
                <a:lnTo>
                  <a:pt x="3449004" y="6374535"/>
                </a:lnTo>
                <a:lnTo>
                  <a:pt x="3628245" y="6288190"/>
                </a:lnTo>
                <a:cubicBezTo>
                  <a:pt x="4671283" y="5721578"/>
                  <a:pt x="5379352" y="4616487"/>
                  <a:pt x="5379352" y="3346018"/>
                </a:cubicBezTo>
                <a:cubicBezTo>
                  <a:pt x="5379352" y="1498063"/>
                  <a:pt x="3881289" y="0"/>
                  <a:pt x="2033334" y="0"/>
                </a:cubicBezTo>
                <a:cubicBezTo>
                  <a:pt x="1325914" y="0"/>
                  <a:pt x="669769" y="219535"/>
                  <a:pt x="129310" y="594192"/>
                </a:cubicBezTo>
                <a:lnTo>
                  <a:pt x="0" y="692103"/>
                </a:lnTo>
                <a:lnTo>
                  <a:pt x="0" y="5999934"/>
                </a:lnTo>
                <a:lnTo>
                  <a:pt x="129311" y="6097845"/>
                </a:lnTo>
                <a:cubicBezTo>
                  <a:pt x="206519" y="6151367"/>
                  <a:pt x="286089" y="6201724"/>
                  <a:pt x="367831" y="6248727"/>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C516C73E-9465-4C9E-9B86-9E58FB326B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9" y="0"/>
            <a:ext cx="5210147" cy="6210629"/>
          </a:xfrm>
          <a:custGeom>
            <a:avLst/>
            <a:gdLst>
              <a:gd name="connsiteX0" fmla="*/ 1058223 w 5210147"/>
              <a:gd name="connsiteY0" fmla="*/ 0 h 6210629"/>
              <a:gd name="connsiteX1" fmla="*/ 3003078 w 5210147"/>
              <a:gd name="connsiteY1" fmla="*/ 0 h 6210629"/>
              <a:gd name="connsiteX2" fmla="*/ 3266657 w 5210147"/>
              <a:gd name="connsiteY2" fmla="*/ 96471 h 6210629"/>
              <a:gd name="connsiteX3" fmla="*/ 5210147 w 5210147"/>
              <a:gd name="connsiteY3" fmla="*/ 3028517 h 6210629"/>
              <a:gd name="connsiteX4" fmla="*/ 2028035 w 5210147"/>
              <a:gd name="connsiteY4" fmla="*/ 6210629 h 6210629"/>
              <a:gd name="connsiteX5" fmla="*/ 3916 w 5210147"/>
              <a:gd name="connsiteY5" fmla="*/ 5483989 h 6210629"/>
              <a:gd name="connsiteX6" fmla="*/ 0 w 5210147"/>
              <a:gd name="connsiteY6" fmla="*/ 5480430 h 6210629"/>
              <a:gd name="connsiteX7" fmla="*/ 0 w 5210147"/>
              <a:gd name="connsiteY7" fmla="*/ 576603 h 6210629"/>
              <a:gd name="connsiteX8" fmla="*/ 3916 w 5210147"/>
              <a:gd name="connsiteY8" fmla="*/ 573044 h 6210629"/>
              <a:gd name="connsiteX9" fmla="*/ 933918 w 5210147"/>
              <a:gd name="connsiteY9" fmla="*/ 39494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0147" h="6210629">
                <a:moveTo>
                  <a:pt x="1058223" y="0"/>
                </a:moveTo>
                <a:lnTo>
                  <a:pt x="3003078" y="0"/>
                </a:lnTo>
                <a:lnTo>
                  <a:pt x="3266657" y="96471"/>
                </a:lnTo>
                <a:cubicBezTo>
                  <a:pt x="4408765" y="579542"/>
                  <a:pt x="5210147" y="1710443"/>
                  <a:pt x="5210147" y="3028517"/>
                </a:cubicBezTo>
                <a:cubicBezTo>
                  <a:pt x="5210147" y="4785949"/>
                  <a:pt x="3785467" y="6210629"/>
                  <a:pt x="2028035" y="6210629"/>
                </a:cubicBezTo>
                <a:cubicBezTo>
                  <a:pt x="1259159" y="6210629"/>
                  <a:pt x="553973" y="5937936"/>
                  <a:pt x="3916" y="5483989"/>
                </a:cubicBezTo>
                <a:lnTo>
                  <a:pt x="0" y="5480430"/>
                </a:lnTo>
                <a:lnTo>
                  <a:pt x="0" y="576603"/>
                </a:lnTo>
                <a:lnTo>
                  <a:pt x="3916" y="573044"/>
                </a:lnTo>
                <a:cubicBezTo>
                  <a:pt x="278945" y="346070"/>
                  <a:pt x="592755" y="164410"/>
                  <a:pt x="933918" y="394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descr="Checkmark">
            <a:extLst>
              <a:ext uri="{FF2B5EF4-FFF2-40B4-BE49-F238E27FC236}">
                <a16:creationId xmlns:a16="http://schemas.microsoft.com/office/drawing/2014/main" id="{5C5D5D52-7BE4-8681-62D4-039CE24A7B1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0941" y="1301551"/>
            <a:ext cx="3440610" cy="3440610"/>
          </a:xfrm>
          <a:prstGeom prst="rect">
            <a:avLst/>
          </a:prstGeom>
        </p:spPr>
      </p:pic>
    </p:spTree>
    <p:extLst>
      <p:ext uri="{BB962C8B-B14F-4D97-AF65-F5344CB8AC3E}">
        <p14:creationId xmlns:p14="http://schemas.microsoft.com/office/powerpoint/2010/main" val="658778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FC2D2803-67A9-4406-BE75-362E94394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1004"/>
            <a:ext cx="12188952" cy="68600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Shape 1032">
            <a:extLst>
              <a:ext uri="{FF2B5EF4-FFF2-40B4-BE49-F238E27FC236}">
                <a16:creationId xmlns:a16="http://schemas.microsoft.com/office/drawing/2014/main" id="{E25621CF-FD9B-4BC3-9ECC-36CAF6210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8" name="Freeform: Shape 1034">
            <a:extLst>
              <a:ext uri="{FF2B5EF4-FFF2-40B4-BE49-F238E27FC236}">
                <a16:creationId xmlns:a16="http://schemas.microsoft.com/office/drawing/2014/main" id="{C80C3A2E-251A-4505-B1B8-C85CBF21F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8E654C8-9D18-B334-6C3F-9E09F5B9245D}"/>
              </a:ext>
            </a:extLst>
          </p:cNvPr>
          <p:cNvSpPr>
            <a:spLocks noGrp="1"/>
          </p:cNvSpPr>
          <p:nvPr>
            <p:ph type="title"/>
          </p:nvPr>
        </p:nvSpPr>
        <p:spPr>
          <a:xfrm>
            <a:off x="750242" y="632990"/>
            <a:ext cx="4062643" cy="1043409"/>
          </a:xfrm>
        </p:spPr>
        <p:txBody>
          <a:bodyPr>
            <a:normAutofit/>
          </a:bodyPr>
          <a:lstStyle/>
          <a:p>
            <a:r>
              <a:rPr lang="en-US" sz="3600" dirty="0"/>
              <a:t>Capturing Data</a:t>
            </a:r>
          </a:p>
        </p:txBody>
      </p:sp>
      <p:sp>
        <p:nvSpPr>
          <p:cNvPr id="3" name="Content Placeholder 2">
            <a:extLst>
              <a:ext uri="{FF2B5EF4-FFF2-40B4-BE49-F238E27FC236}">
                <a16:creationId xmlns:a16="http://schemas.microsoft.com/office/drawing/2014/main" id="{FA452384-5F7E-CABF-31D4-8EB58D75E417}"/>
              </a:ext>
            </a:extLst>
          </p:cNvPr>
          <p:cNvSpPr>
            <a:spLocks noGrp="1"/>
          </p:cNvSpPr>
          <p:nvPr>
            <p:ph idx="1"/>
          </p:nvPr>
        </p:nvSpPr>
        <p:spPr>
          <a:xfrm>
            <a:off x="750243" y="1774371"/>
            <a:ext cx="3821758" cy="4584226"/>
          </a:xfrm>
        </p:spPr>
        <p:txBody>
          <a:bodyPr anchor="t">
            <a:normAutofit/>
          </a:bodyPr>
          <a:lstStyle/>
          <a:p>
            <a:pPr marL="0" indent="0">
              <a:buNone/>
            </a:pPr>
            <a:r>
              <a:rPr lang="en-US" sz="1700" dirty="0">
                <a:latin typeface="+mj-lt"/>
                <a:cs typeface="Times New Roman" panose="02020603050405020304" pitchFamily="18" charset="0"/>
              </a:rPr>
              <a:t>Reading Data from ESP32 and forwarding data to Google Drive (Free cloud storage )</a:t>
            </a:r>
          </a:p>
          <a:p>
            <a:pPr marL="0" indent="0">
              <a:buNone/>
            </a:pPr>
            <a:r>
              <a:rPr lang="en-US" sz="1700" dirty="0">
                <a:latin typeface="+mj-lt"/>
                <a:cs typeface="Times New Roman" panose="02020603050405020304" pitchFamily="18" charset="0"/>
              </a:rPr>
              <a:t>Steps:</a:t>
            </a:r>
          </a:p>
          <a:p>
            <a:r>
              <a:rPr lang="en-US" sz="1700" dirty="0">
                <a:latin typeface="+mj-lt"/>
                <a:cs typeface="Times New Roman" panose="02020603050405020304" pitchFamily="18" charset="0"/>
              </a:rPr>
              <a:t>Webcam initialization</a:t>
            </a:r>
          </a:p>
          <a:p>
            <a:r>
              <a:rPr lang="en-US" sz="1700" dirty="0">
                <a:latin typeface="+mj-lt"/>
                <a:cs typeface="Times New Roman" panose="02020603050405020304" pitchFamily="18" charset="0"/>
              </a:rPr>
              <a:t>Connecting to internet</a:t>
            </a:r>
          </a:p>
          <a:p>
            <a:r>
              <a:rPr lang="en-US" sz="1700" dirty="0">
                <a:latin typeface="+mj-lt"/>
                <a:cs typeface="Times New Roman" panose="02020603050405020304" pitchFamily="18" charset="0"/>
              </a:rPr>
              <a:t>webcam broadcast start on URL</a:t>
            </a:r>
          </a:p>
          <a:p>
            <a:r>
              <a:rPr lang="en-US" sz="1700" dirty="0">
                <a:latin typeface="+mj-lt"/>
                <a:cs typeface="Times New Roman" panose="02020603050405020304" pitchFamily="18" charset="0"/>
              </a:rPr>
              <a:t>We use Google Apps Script for capturing image from webcam  and Send data to Google Drive</a:t>
            </a:r>
          </a:p>
          <a:p>
            <a:r>
              <a:rPr lang="en-US" sz="1700" dirty="0">
                <a:latin typeface="+mj-lt"/>
                <a:cs typeface="Times New Roman" panose="02020603050405020304" pitchFamily="18" charset="0"/>
              </a:rPr>
              <a:t>we use </a:t>
            </a:r>
            <a:r>
              <a:rPr lang="en-IN" sz="1700" b="1" i="0" dirty="0">
                <a:effectLst/>
                <a:latin typeface="+mj-lt"/>
              </a:rPr>
              <a:t>Arduino</a:t>
            </a:r>
            <a:r>
              <a:rPr lang="en-IN" sz="1300" b="1" i="0" dirty="0">
                <a:solidFill>
                  <a:srgbClr val="BCC0C3"/>
                </a:solidFill>
                <a:effectLst/>
                <a:latin typeface="+mj-lt"/>
              </a:rPr>
              <a:t> </a:t>
            </a:r>
            <a:r>
              <a:rPr lang="en-US" sz="1700" dirty="0">
                <a:latin typeface="+mj-lt"/>
                <a:cs typeface="Times New Roman" panose="02020603050405020304" pitchFamily="18" charset="0"/>
              </a:rPr>
              <a:t> IDE for programming (language C++ )</a:t>
            </a:r>
          </a:p>
          <a:p>
            <a:r>
              <a:rPr lang="en-US" sz="1700" b="0" i="0" dirty="0">
                <a:effectLst/>
                <a:latin typeface="+mj-lt"/>
                <a:cs typeface="Times New Roman" panose="02020603050405020304" pitchFamily="18" charset="0"/>
              </a:rPr>
              <a:t> we need FTDI  adapter to connect it to your computer and upload code</a:t>
            </a:r>
            <a:endParaRPr lang="en-US" sz="1700" dirty="0">
              <a:latin typeface="+mj-lt"/>
              <a:cs typeface="Times New Roman" panose="02020603050405020304" pitchFamily="18" charset="0"/>
            </a:endParaRPr>
          </a:p>
          <a:p>
            <a:pPr marL="0" indent="0">
              <a:buNone/>
            </a:pPr>
            <a:endParaRPr lang="en-IN" sz="1300" dirty="0"/>
          </a:p>
        </p:txBody>
      </p:sp>
      <p:pic>
        <p:nvPicPr>
          <p:cNvPr id="5" name="Picture 4">
            <a:extLst>
              <a:ext uri="{FF2B5EF4-FFF2-40B4-BE49-F238E27FC236}">
                <a16:creationId xmlns:a16="http://schemas.microsoft.com/office/drawing/2014/main" id="{6C1BB957-2F88-1175-B39A-E35C8040E8D7}"/>
              </a:ext>
            </a:extLst>
          </p:cNvPr>
          <p:cNvPicPr>
            <a:picLocks noChangeAspect="1"/>
          </p:cNvPicPr>
          <p:nvPr/>
        </p:nvPicPr>
        <p:blipFill>
          <a:blip r:embed="rId2"/>
          <a:stretch>
            <a:fillRect/>
          </a:stretch>
        </p:blipFill>
        <p:spPr>
          <a:xfrm>
            <a:off x="6921500" y="520231"/>
            <a:ext cx="4711500" cy="3077454"/>
          </a:xfrm>
          <a:prstGeom prst="rect">
            <a:avLst/>
          </a:prstGeom>
        </p:spPr>
      </p:pic>
      <p:sp>
        <p:nvSpPr>
          <p:cNvPr id="6" name="TextBox 5">
            <a:extLst>
              <a:ext uri="{FF2B5EF4-FFF2-40B4-BE49-F238E27FC236}">
                <a16:creationId xmlns:a16="http://schemas.microsoft.com/office/drawing/2014/main" id="{5E8A3ADE-93BB-E7B8-02E3-1317F6D8A39E}"/>
              </a:ext>
            </a:extLst>
          </p:cNvPr>
          <p:cNvSpPr txBox="1"/>
          <p:nvPr/>
        </p:nvSpPr>
        <p:spPr>
          <a:xfrm>
            <a:off x="6921500" y="3750509"/>
            <a:ext cx="5270499" cy="369332"/>
          </a:xfrm>
          <a:prstGeom prst="rect">
            <a:avLst/>
          </a:prstGeom>
          <a:noFill/>
        </p:spPr>
        <p:txBody>
          <a:bodyPr wrap="square" rtlCol="0">
            <a:spAutoFit/>
          </a:bodyPr>
          <a:lstStyle/>
          <a:p>
            <a:r>
              <a:rPr lang="en-IN" dirty="0">
                <a:solidFill>
                  <a:schemeClr val="bg1"/>
                </a:solidFill>
              </a:rPr>
              <a:t>Figure 9a: connecting  Esp32-cam and </a:t>
            </a:r>
            <a:r>
              <a:rPr lang="en-IN" b="0" i="0" dirty="0">
                <a:solidFill>
                  <a:schemeClr val="bg1"/>
                </a:solidFill>
                <a:effectLst/>
                <a:latin typeface="Trebuchet MS" panose="020B0603020202020204" pitchFamily="34" charset="0"/>
              </a:rPr>
              <a:t> FTDI adapter. </a:t>
            </a:r>
            <a:endParaRPr lang="en-IN" dirty="0">
              <a:solidFill>
                <a:schemeClr val="bg1"/>
              </a:solidFill>
            </a:endParaRPr>
          </a:p>
        </p:txBody>
      </p:sp>
      <p:sp>
        <p:nvSpPr>
          <p:cNvPr id="7" name="TextBox 6">
            <a:extLst>
              <a:ext uri="{FF2B5EF4-FFF2-40B4-BE49-F238E27FC236}">
                <a16:creationId xmlns:a16="http://schemas.microsoft.com/office/drawing/2014/main" id="{953D5DE0-DB22-AD65-80D6-5F7CF37CA83C}"/>
              </a:ext>
            </a:extLst>
          </p:cNvPr>
          <p:cNvSpPr txBox="1"/>
          <p:nvPr/>
        </p:nvSpPr>
        <p:spPr>
          <a:xfrm>
            <a:off x="7891975" y="4538746"/>
            <a:ext cx="3235570" cy="1200329"/>
          </a:xfrm>
          <a:prstGeom prst="rect">
            <a:avLst/>
          </a:prstGeom>
          <a:noFill/>
        </p:spPr>
        <p:txBody>
          <a:bodyPr wrap="square" rtlCol="0">
            <a:spAutoFit/>
          </a:bodyPr>
          <a:lstStyle/>
          <a:p>
            <a:r>
              <a:rPr lang="en-IN" dirty="0">
                <a:solidFill>
                  <a:schemeClr val="bg1"/>
                </a:solidFill>
              </a:rPr>
              <a:t>Green :  GP01 </a:t>
            </a:r>
            <a:r>
              <a:rPr lang="en-IN" dirty="0">
                <a:solidFill>
                  <a:schemeClr val="bg1"/>
                </a:solidFill>
                <a:sym typeface="Wingdings" panose="05000000000000000000" pitchFamily="2" charset="2"/>
              </a:rPr>
              <a:t></a:t>
            </a:r>
            <a:r>
              <a:rPr lang="en-IN" dirty="0">
                <a:solidFill>
                  <a:schemeClr val="bg1"/>
                </a:solidFill>
              </a:rPr>
              <a:t> RX</a:t>
            </a:r>
          </a:p>
          <a:p>
            <a:r>
              <a:rPr lang="en-IN" dirty="0">
                <a:solidFill>
                  <a:schemeClr val="bg1"/>
                </a:solidFill>
              </a:rPr>
              <a:t>Blue : GP03 </a:t>
            </a:r>
            <a:r>
              <a:rPr lang="en-IN" dirty="0">
                <a:solidFill>
                  <a:schemeClr val="bg1"/>
                </a:solidFill>
                <a:sym typeface="Wingdings" panose="05000000000000000000" pitchFamily="2" charset="2"/>
              </a:rPr>
              <a:t></a:t>
            </a:r>
            <a:r>
              <a:rPr lang="en-IN" dirty="0">
                <a:solidFill>
                  <a:schemeClr val="bg1"/>
                </a:solidFill>
              </a:rPr>
              <a:t>TX</a:t>
            </a:r>
          </a:p>
          <a:p>
            <a:r>
              <a:rPr lang="en-IN" dirty="0">
                <a:solidFill>
                  <a:schemeClr val="bg1"/>
                </a:solidFill>
              </a:rPr>
              <a:t>Red: power</a:t>
            </a:r>
          </a:p>
          <a:p>
            <a:r>
              <a:rPr lang="en-IN" dirty="0">
                <a:solidFill>
                  <a:schemeClr val="bg1"/>
                </a:solidFill>
              </a:rPr>
              <a:t>Black :ground</a:t>
            </a:r>
          </a:p>
        </p:txBody>
      </p:sp>
    </p:spTree>
    <p:extLst>
      <p:ext uri="{BB962C8B-B14F-4D97-AF65-F5344CB8AC3E}">
        <p14:creationId xmlns:p14="http://schemas.microsoft.com/office/powerpoint/2010/main" val="158924357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333C0-0026-22EA-548C-D712C135D081}"/>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Capturing Image</a:t>
            </a:r>
          </a:p>
        </p:txBody>
      </p:sp>
      <p:pic>
        <p:nvPicPr>
          <p:cNvPr id="12" name="Picture 11" descr="A picture containing text&#10;&#10;Description automatically generated">
            <a:extLst>
              <a:ext uri="{FF2B5EF4-FFF2-40B4-BE49-F238E27FC236}">
                <a16:creationId xmlns:a16="http://schemas.microsoft.com/office/drawing/2014/main" id="{E700CE94-6009-B918-C032-7DE1B12C8798}"/>
              </a:ext>
            </a:extLst>
          </p:cNvPr>
          <p:cNvPicPr>
            <a:picLocks noChangeAspect="1"/>
          </p:cNvPicPr>
          <p:nvPr/>
        </p:nvPicPr>
        <p:blipFill rotWithShape="1">
          <a:blip r:embed="rId2">
            <a:extLst>
              <a:ext uri="{28A0092B-C50C-407E-A947-70E740481C1C}">
                <a14:useLocalDpi xmlns:a14="http://schemas.microsoft.com/office/drawing/2010/main" val="0"/>
              </a:ext>
            </a:extLst>
          </a:blip>
          <a:srcRect t="13757" b="23640"/>
          <a:stretch/>
        </p:blipFill>
        <p:spPr>
          <a:xfrm>
            <a:off x="8283857" y="1621202"/>
            <a:ext cx="3090386" cy="4293368"/>
          </a:xfrm>
          <a:prstGeom prst="rect">
            <a:avLst/>
          </a:prstGeom>
        </p:spPr>
      </p:pic>
      <p:sp>
        <p:nvSpPr>
          <p:cNvPr id="13" name="TextBox 12">
            <a:extLst>
              <a:ext uri="{FF2B5EF4-FFF2-40B4-BE49-F238E27FC236}">
                <a16:creationId xmlns:a16="http://schemas.microsoft.com/office/drawing/2014/main" id="{FCA398BF-9787-7C1F-31C7-7B0A7738489D}"/>
              </a:ext>
            </a:extLst>
          </p:cNvPr>
          <p:cNvSpPr txBox="1"/>
          <p:nvPr/>
        </p:nvSpPr>
        <p:spPr>
          <a:xfrm>
            <a:off x="9217742" y="6206248"/>
            <a:ext cx="2110001" cy="369332"/>
          </a:xfrm>
          <a:prstGeom prst="rect">
            <a:avLst/>
          </a:prstGeom>
          <a:noFill/>
        </p:spPr>
        <p:txBody>
          <a:bodyPr wrap="none" rtlCol="0">
            <a:spAutoFit/>
          </a:bodyPr>
          <a:lstStyle/>
          <a:p>
            <a:r>
              <a:rPr lang="en-IN" dirty="0"/>
              <a:t>Fig 9b: Device image</a:t>
            </a:r>
          </a:p>
        </p:txBody>
      </p:sp>
      <p:pic>
        <p:nvPicPr>
          <p:cNvPr id="15" name="Picture 14">
            <a:extLst>
              <a:ext uri="{FF2B5EF4-FFF2-40B4-BE49-F238E27FC236}">
                <a16:creationId xmlns:a16="http://schemas.microsoft.com/office/drawing/2014/main" id="{5E473EAD-2700-945E-E5E1-1AB45761A667}"/>
              </a:ext>
            </a:extLst>
          </p:cNvPr>
          <p:cNvPicPr>
            <a:picLocks noChangeAspect="1"/>
          </p:cNvPicPr>
          <p:nvPr/>
        </p:nvPicPr>
        <p:blipFill>
          <a:blip r:embed="rId3"/>
          <a:stretch>
            <a:fillRect/>
          </a:stretch>
        </p:blipFill>
        <p:spPr>
          <a:xfrm>
            <a:off x="303335" y="2215311"/>
            <a:ext cx="7505700" cy="3105150"/>
          </a:xfrm>
          <a:prstGeom prst="rect">
            <a:avLst/>
          </a:prstGeom>
        </p:spPr>
      </p:pic>
      <p:sp>
        <p:nvSpPr>
          <p:cNvPr id="16" name="TextBox 15">
            <a:extLst>
              <a:ext uri="{FF2B5EF4-FFF2-40B4-BE49-F238E27FC236}">
                <a16:creationId xmlns:a16="http://schemas.microsoft.com/office/drawing/2014/main" id="{8550BF80-EDBA-D948-25F5-249ADBC96747}"/>
              </a:ext>
            </a:extLst>
          </p:cNvPr>
          <p:cNvSpPr txBox="1"/>
          <p:nvPr/>
        </p:nvSpPr>
        <p:spPr>
          <a:xfrm>
            <a:off x="1041009" y="5683348"/>
            <a:ext cx="3844322" cy="646331"/>
          </a:xfrm>
          <a:prstGeom prst="rect">
            <a:avLst/>
          </a:prstGeom>
          <a:noFill/>
        </p:spPr>
        <p:txBody>
          <a:bodyPr wrap="none" rtlCol="0">
            <a:spAutoFit/>
          </a:bodyPr>
          <a:lstStyle/>
          <a:p>
            <a:r>
              <a:rPr lang="en-IN" dirty="0"/>
              <a:t>Here I taken an image from esp32 cam </a:t>
            </a:r>
          </a:p>
          <a:p>
            <a:r>
              <a:rPr lang="en-IN" dirty="0"/>
              <a:t>Then send that image to drive.</a:t>
            </a:r>
          </a:p>
        </p:txBody>
      </p:sp>
      <p:sp>
        <p:nvSpPr>
          <p:cNvPr id="3" name="TextBox 2">
            <a:extLst>
              <a:ext uri="{FF2B5EF4-FFF2-40B4-BE49-F238E27FC236}">
                <a16:creationId xmlns:a16="http://schemas.microsoft.com/office/drawing/2014/main" id="{82EDCC6C-9597-A027-E273-EBD08F78D729}"/>
              </a:ext>
            </a:extLst>
          </p:cNvPr>
          <p:cNvSpPr txBox="1"/>
          <p:nvPr/>
        </p:nvSpPr>
        <p:spPr>
          <a:xfrm flipH="1">
            <a:off x="2197616" y="4839285"/>
            <a:ext cx="2516265" cy="369332"/>
          </a:xfrm>
          <a:prstGeom prst="rect">
            <a:avLst/>
          </a:prstGeom>
          <a:noFill/>
        </p:spPr>
        <p:txBody>
          <a:bodyPr wrap="square" rtlCol="0">
            <a:spAutoFit/>
          </a:bodyPr>
          <a:lstStyle/>
          <a:p>
            <a:r>
              <a:rPr lang="en-US" dirty="0"/>
              <a:t>Diagram 1:</a:t>
            </a:r>
            <a:endParaRPr lang="en-IN" dirty="0"/>
          </a:p>
        </p:txBody>
      </p:sp>
    </p:spTree>
    <p:extLst>
      <p:ext uri="{BB962C8B-B14F-4D97-AF65-F5344CB8AC3E}">
        <p14:creationId xmlns:p14="http://schemas.microsoft.com/office/powerpoint/2010/main" val="157766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CB26DEF-2CDE-1BF8-1109-9139938B5C97}"/>
              </a:ext>
            </a:extLst>
          </p:cNvPr>
          <p:cNvSpPr>
            <a:spLocks noGrp="1"/>
          </p:cNvSpPr>
          <p:nvPr>
            <p:ph type="title"/>
          </p:nvPr>
        </p:nvSpPr>
        <p:spPr>
          <a:xfrm>
            <a:off x="767290" y="1030286"/>
            <a:ext cx="4153626" cy="2174091"/>
          </a:xfrm>
        </p:spPr>
        <p:txBody>
          <a:bodyPr anchor="b">
            <a:normAutofit/>
          </a:bodyPr>
          <a:lstStyle/>
          <a:p>
            <a:r>
              <a:rPr lang="en-US" sz="4800">
                <a:solidFill>
                  <a:schemeClr val="bg1"/>
                </a:solidFill>
              </a:rPr>
              <a:t>Processing image</a:t>
            </a:r>
            <a:endParaRPr lang="en-IN" sz="4800">
              <a:solidFill>
                <a:schemeClr val="bg1"/>
              </a:solidFill>
            </a:endParaRPr>
          </a:p>
        </p:txBody>
      </p:sp>
      <p:grpSp>
        <p:nvGrpSpPr>
          <p:cNvPr id="14" name="Group 13">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5"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8E2950E9-CE18-9651-2AC2-CAC0345BFF73}"/>
              </a:ext>
            </a:extLst>
          </p:cNvPr>
          <p:cNvSpPr>
            <a:spLocks noGrp="1"/>
          </p:cNvSpPr>
          <p:nvPr>
            <p:ph idx="1"/>
          </p:nvPr>
        </p:nvSpPr>
        <p:spPr>
          <a:xfrm>
            <a:off x="767290" y="3428999"/>
            <a:ext cx="4075054" cy="2741213"/>
          </a:xfrm>
        </p:spPr>
        <p:txBody>
          <a:bodyPr anchor="t">
            <a:normAutofit/>
          </a:bodyPr>
          <a:lstStyle/>
          <a:p>
            <a:r>
              <a:rPr lang="en-IN" sz="1400" dirty="0">
                <a:solidFill>
                  <a:schemeClr val="bg1"/>
                </a:solidFill>
              </a:rPr>
              <a:t>Setup required libraries, data and environment.</a:t>
            </a:r>
          </a:p>
          <a:p>
            <a:r>
              <a:rPr lang="en-IN" sz="1400" dirty="0">
                <a:solidFill>
                  <a:schemeClr val="bg1"/>
                </a:solidFill>
              </a:rPr>
              <a:t>Here we using google </a:t>
            </a:r>
            <a:r>
              <a:rPr lang="en-IN" sz="1400" dirty="0" err="1">
                <a:solidFill>
                  <a:schemeClr val="bg1"/>
                </a:solidFill>
              </a:rPr>
              <a:t>colab</a:t>
            </a:r>
            <a:r>
              <a:rPr lang="en-IN" sz="1400" dirty="0">
                <a:solidFill>
                  <a:schemeClr val="bg1"/>
                </a:solidFill>
              </a:rPr>
              <a:t> notebook with GPU so we achieved fast computation </a:t>
            </a:r>
          </a:p>
          <a:p>
            <a:r>
              <a:rPr lang="en-IN" sz="1400" dirty="0">
                <a:solidFill>
                  <a:schemeClr val="bg1"/>
                </a:solidFill>
              </a:rPr>
              <a:t>In this we used </a:t>
            </a:r>
            <a:r>
              <a:rPr lang="en-IN" sz="1400" b="0" i="0" dirty="0">
                <a:solidFill>
                  <a:schemeClr val="bg1"/>
                </a:solidFill>
                <a:effectLst/>
                <a:latin typeface="source-serif-pro"/>
              </a:rPr>
              <a:t>YOLO v5 model in</a:t>
            </a:r>
            <a:r>
              <a:rPr lang="en-IN" sz="1400" dirty="0">
                <a:solidFill>
                  <a:schemeClr val="bg1"/>
                </a:solidFill>
              </a:rPr>
              <a:t> deep learning for </a:t>
            </a:r>
            <a:r>
              <a:rPr lang="en-IN" sz="1400" b="0" i="0" dirty="0">
                <a:solidFill>
                  <a:schemeClr val="bg1"/>
                </a:solidFill>
                <a:effectLst/>
                <a:latin typeface="Georgia" panose="02040502050405020303" pitchFamily="18" charset="0"/>
              </a:rPr>
              <a:t>vehicle detection</a:t>
            </a:r>
          </a:p>
          <a:p>
            <a:r>
              <a:rPr lang="en-IN" sz="1400" b="0" i="0" dirty="0">
                <a:solidFill>
                  <a:schemeClr val="bg1"/>
                </a:solidFill>
                <a:effectLst/>
                <a:latin typeface="Georgia" panose="02040502050405020303" pitchFamily="18" charset="0"/>
              </a:rPr>
              <a:t>After counting no of vehicle we saved the data in an array</a:t>
            </a:r>
          </a:p>
          <a:p>
            <a:r>
              <a:rPr lang="en-IN" sz="1400" b="0" i="0" dirty="0">
                <a:solidFill>
                  <a:schemeClr val="bg1"/>
                </a:solidFill>
                <a:effectLst/>
                <a:latin typeface="Georgia" panose="02040502050405020303" pitchFamily="18" charset="0"/>
              </a:rPr>
              <a:t>The result is updated in </a:t>
            </a:r>
            <a:r>
              <a:rPr lang="en-IN" sz="1400" b="0" i="0" dirty="0" err="1">
                <a:solidFill>
                  <a:schemeClr val="bg1"/>
                </a:solidFill>
                <a:effectLst/>
                <a:latin typeface="Georgia" panose="02040502050405020303" pitchFamily="18" charset="0"/>
              </a:rPr>
              <a:t>Ubidots</a:t>
            </a:r>
            <a:r>
              <a:rPr lang="en-IN" sz="1400" b="0" i="0" dirty="0">
                <a:solidFill>
                  <a:schemeClr val="bg1"/>
                </a:solidFill>
                <a:effectLst/>
                <a:latin typeface="Georgia" panose="02040502050405020303" pitchFamily="18" charset="0"/>
              </a:rPr>
              <a:t>.</a:t>
            </a:r>
          </a:p>
          <a:p>
            <a:r>
              <a:rPr lang="en-IN" sz="1400" dirty="0">
                <a:solidFill>
                  <a:schemeClr val="bg1"/>
                </a:solidFill>
                <a:latin typeface="Georgia" panose="02040502050405020303" pitchFamily="18" charset="0"/>
              </a:rPr>
              <a:t>Language used python</a:t>
            </a:r>
            <a:endParaRPr lang="en-IN" sz="1400" b="0" i="0" dirty="0">
              <a:solidFill>
                <a:schemeClr val="bg1"/>
              </a:solidFill>
              <a:effectLst/>
              <a:latin typeface="Georgia" panose="02040502050405020303" pitchFamily="18" charset="0"/>
            </a:endParaRPr>
          </a:p>
        </p:txBody>
      </p:sp>
      <p:pic>
        <p:nvPicPr>
          <p:cNvPr id="5" name="Picture 4">
            <a:extLst>
              <a:ext uri="{FF2B5EF4-FFF2-40B4-BE49-F238E27FC236}">
                <a16:creationId xmlns:a16="http://schemas.microsoft.com/office/drawing/2014/main" id="{B1996152-8E7A-7F91-92A5-CC752160391B}"/>
              </a:ext>
            </a:extLst>
          </p:cNvPr>
          <p:cNvPicPr>
            <a:picLocks noChangeAspect="1"/>
          </p:cNvPicPr>
          <p:nvPr/>
        </p:nvPicPr>
        <p:blipFill>
          <a:blip r:embed="rId2"/>
          <a:stretch>
            <a:fillRect/>
          </a:stretch>
        </p:blipFill>
        <p:spPr>
          <a:xfrm>
            <a:off x="5966293" y="651837"/>
            <a:ext cx="6225707" cy="5105080"/>
          </a:xfrm>
          <a:prstGeom prst="rect">
            <a:avLst/>
          </a:prstGeom>
        </p:spPr>
      </p:pic>
      <p:sp>
        <p:nvSpPr>
          <p:cNvPr id="4" name="TextBox 3">
            <a:extLst>
              <a:ext uri="{FF2B5EF4-FFF2-40B4-BE49-F238E27FC236}">
                <a16:creationId xmlns:a16="http://schemas.microsoft.com/office/drawing/2014/main" id="{518A0DE2-47FA-B26A-501C-D2727164350F}"/>
              </a:ext>
            </a:extLst>
          </p:cNvPr>
          <p:cNvSpPr txBox="1"/>
          <p:nvPr/>
        </p:nvSpPr>
        <p:spPr>
          <a:xfrm>
            <a:off x="8310873" y="5742394"/>
            <a:ext cx="2912207" cy="369332"/>
          </a:xfrm>
          <a:prstGeom prst="rect">
            <a:avLst/>
          </a:prstGeom>
          <a:noFill/>
        </p:spPr>
        <p:txBody>
          <a:bodyPr wrap="none" rtlCol="0">
            <a:spAutoFit/>
          </a:bodyPr>
          <a:lstStyle/>
          <a:p>
            <a:r>
              <a:rPr lang="en-IN" dirty="0"/>
              <a:t>Fig 10 :CNN program in </a:t>
            </a:r>
            <a:r>
              <a:rPr lang="en-IN" dirty="0" err="1"/>
              <a:t>colab</a:t>
            </a:r>
            <a:endParaRPr lang="en-IN" dirty="0"/>
          </a:p>
        </p:txBody>
      </p:sp>
    </p:spTree>
    <p:extLst>
      <p:ext uri="{BB962C8B-B14F-4D97-AF65-F5344CB8AC3E}">
        <p14:creationId xmlns:p14="http://schemas.microsoft.com/office/powerpoint/2010/main" val="3256144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B5C358-A8DF-E1F9-0331-EBE44A538B24}"/>
              </a:ext>
            </a:extLst>
          </p:cNvPr>
          <p:cNvSpPr>
            <a:spLocks noGrp="1"/>
          </p:cNvSpPr>
          <p:nvPr>
            <p:ph type="title"/>
          </p:nvPr>
        </p:nvSpPr>
        <p:spPr>
          <a:xfrm>
            <a:off x="767290" y="1030286"/>
            <a:ext cx="4153626" cy="2174091"/>
          </a:xfrm>
        </p:spPr>
        <p:txBody>
          <a:bodyPr anchor="b">
            <a:normAutofit/>
          </a:bodyPr>
          <a:lstStyle/>
          <a:p>
            <a:r>
              <a:rPr lang="en-IN" sz="4800">
                <a:solidFill>
                  <a:schemeClr val="bg1"/>
                </a:solidFill>
              </a:rPr>
              <a:t>Storing Data for communication</a:t>
            </a:r>
          </a:p>
        </p:txBody>
      </p:sp>
      <p:grpSp>
        <p:nvGrpSpPr>
          <p:cNvPr id="14" name="Group 13">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5"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62A1BC1A-90DB-7CB2-F1A6-4E25A54F0BA1}"/>
              </a:ext>
            </a:extLst>
          </p:cNvPr>
          <p:cNvSpPr>
            <a:spLocks noGrp="1"/>
          </p:cNvSpPr>
          <p:nvPr>
            <p:ph idx="1"/>
          </p:nvPr>
        </p:nvSpPr>
        <p:spPr>
          <a:xfrm>
            <a:off x="767290" y="3428999"/>
            <a:ext cx="4075054" cy="2741213"/>
          </a:xfrm>
        </p:spPr>
        <p:txBody>
          <a:bodyPr anchor="t">
            <a:normAutofit/>
          </a:bodyPr>
          <a:lstStyle/>
          <a:p>
            <a:r>
              <a:rPr lang="en-IN" sz="1400">
                <a:solidFill>
                  <a:schemeClr val="bg1"/>
                </a:solidFill>
              </a:rPr>
              <a:t>On Ubidots we created an device name as traffic</a:t>
            </a:r>
          </a:p>
          <a:p>
            <a:r>
              <a:rPr lang="en-IN" sz="1400">
                <a:solidFill>
                  <a:schemeClr val="bg1"/>
                </a:solidFill>
              </a:rPr>
              <a:t>In traffic we have 4 variable {path1,path2,path3,path4} for save data</a:t>
            </a:r>
          </a:p>
          <a:p>
            <a:r>
              <a:rPr lang="en-IN" sz="1400">
                <a:solidFill>
                  <a:schemeClr val="bg1"/>
                </a:solidFill>
              </a:rPr>
              <a:t>Detected no of object in each path is saved in database provides by Ubidots.</a:t>
            </a:r>
          </a:p>
          <a:p>
            <a:r>
              <a:rPr lang="en-IN" sz="1400">
                <a:solidFill>
                  <a:schemeClr val="bg1"/>
                </a:solidFill>
              </a:rPr>
              <a:t>Some sample data is send for checked purpose</a:t>
            </a:r>
          </a:p>
          <a:p>
            <a:r>
              <a:rPr lang="en-IN" sz="1400">
                <a:solidFill>
                  <a:schemeClr val="bg1"/>
                </a:solidFill>
              </a:rPr>
              <a:t>Challenges:</a:t>
            </a:r>
          </a:p>
          <a:p>
            <a:pPr lvl="1"/>
            <a:r>
              <a:rPr lang="en-IN" sz="1400">
                <a:solidFill>
                  <a:schemeClr val="bg1"/>
                </a:solidFill>
              </a:rPr>
              <a:t>We have only 5 variables</a:t>
            </a:r>
          </a:p>
          <a:p>
            <a:pPr marL="0" indent="0">
              <a:buNone/>
            </a:pPr>
            <a:endParaRPr lang="en-IN" sz="1400">
              <a:solidFill>
                <a:schemeClr val="bg1"/>
              </a:solidFill>
            </a:endParaRPr>
          </a:p>
        </p:txBody>
      </p:sp>
      <p:sp>
        <p:nvSpPr>
          <p:cNvPr id="4" name="TextBox 3">
            <a:extLst>
              <a:ext uri="{FF2B5EF4-FFF2-40B4-BE49-F238E27FC236}">
                <a16:creationId xmlns:a16="http://schemas.microsoft.com/office/drawing/2014/main" id="{43567FFC-6E77-B598-4012-B41993C8D83B}"/>
              </a:ext>
            </a:extLst>
          </p:cNvPr>
          <p:cNvSpPr txBox="1"/>
          <p:nvPr/>
        </p:nvSpPr>
        <p:spPr>
          <a:xfrm>
            <a:off x="6704220" y="5719135"/>
            <a:ext cx="5285293" cy="646331"/>
          </a:xfrm>
          <a:prstGeom prst="rect">
            <a:avLst/>
          </a:prstGeom>
          <a:noFill/>
        </p:spPr>
        <p:txBody>
          <a:bodyPr wrap="none" rtlCol="0">
            <a:spAutoFit/>
          </a:bodyPr>
          <a:lstStyle/>
          <a:p>
            <a:r>
              <a:rPr lang="en-IN" dirty="0"/>
              <a:t>Figure 11 : successfully variables are stored in </a:t>
            </a:r>
            <a:r>
              <a:rPr lang="en-IN" dirty="0" err="1"/>
              <a:t>Ubidots</a:t>
            </a:r>
            <a:r>
              <a:rPr lang="en-IN" dirty="0"/>
              <a:t> </a:t>
            </a:r>
          </a:p>
          <a:p>
            <a:r>
              <a:rPr lang="en-IN" dirty="0"/>
              <a:t>after processing image</a:t>
            </a:r>
          </a:p>
        </p:txBody>
      </p:sp>
      <p:pic>
        <p:nvPicPr>
          <p:cNvPr id="7" name="Picture 6">
            <a:extLst>
              <a:ext uri="{FF2B5EF4-FFF2-40B4-BE49-F238E27FC236}">
                <a16:creationId xmlns:a16="http://schemas.microsoft.com/office/drawing/2014/main" id="{CC94094F-3A36-E218-8205-5E9BF717C2C5}"/>
              </a:ext>
            </a:extLst>
          </p:cNvPr>
          <p:cNvPicPr>
            <a:picLocks noChangeAspect="1"/>
          </p:cNvPicPr>
          <p:nvPr/>
        </p:nvPicPr>
        <p:blipFill>
          <a:blip r:embed="rId2"/>
          <a:stretch>
            <a:fillRect/>
          </a:stretch>
        </p:blipFill>
        <p:spPr>
          <a:xfrm>
            <a:off x="6516723" y="2694046"/>
            <a:ext cx="5285293" cy="2448436"/>
          </a:xfrm>
          <a:prstGeom prst="rect">
            <a:avLst/>
          </a:prstGeom>
        </p:spPr>
      </p:pic>
    </p:spTree>
    <p:extLst>
      <p:ext uri="{BB962C8B-B14F-4D97-AF65-F5344CB8AC3E}">
        <p14:creationId xmlns:p14="http://schemas.microsoft.com/office/powerpoint/2010/main" val="2940981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3333C0-0026-22EA-548C-D712C135D081}"/>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Processing Image</a:t>
            </a:r>
          </a:p>
        </p:txBody>
      </p:sp>
      <p:pic>
        <p:nvPicPr>
          <p:cNvPr id="8" name="Picture 7">
            <a:extLst>
              <a:ext uri="{FF2B5EF4-FFF2-40B4-BE49-F238E27FC236}">
                <a16:creationId xmlns:a16="http://schemas.microsoft.com/office/drawing/2014/main" id="{4AEE0C49-BCA8-AA68-7AEF-E1A24033A7B8}"/>
              </a:ext>
            </a:extLst>
          </p:cNvPr>
          <p:cNvPicPr>
            <a:picLocks noChangeAspect="1"/>
          </p:cNvPicPr>
          <p:nvPr/>
        </p:nvPicPr>
        <p:blipFill>
          <a:blip r:embed="rId2"/>
          <a:stretch>
            <a:fillRect/>
          </a:stretch>
        </p:blipFill>
        <p:spPr>
          <a:xfrm>
            <a:off x="1458850" y="1862138"/>
            <a:ext cx="9274300" cy="3133724"/>
          </a:xfrm>
          <a:prstGeom prst="rect">
            <a:avLst/>
          </a:prstGeom>
        </p:spPr>
      </p:pic>
      <p:sp>
        <p:nvSpPr>
          <p:cNvPr id="9" name="TextBox 8">
            <a:extLst>
              <a:ext uri="{FF2B5EF4-FFF2-40B4-BE49-F238E27FC236}">
                <a16:creationId xmlns:a16="http://schemas.microsoft.com/office/drawing/2014/main" id="{13025A72-FDA5-2C02-1F39-E5021C8BB772}"/>
              </a:ext>
            </a:extLst>
          </p:cNvPr>
          <p:cNvSpPr txBox="1"/>
          <p:nvPr/>
        </p:nvSpPr>
        <p:spPr>
          <a:xfrm>
            <a:off x="1533378" y="5514535"/>
            <a:ext cx="9463103" cy="923330"/>
          </a:xfrm>
          <a:prstGeom prst="rect">
            <a:avLst/>
          </a:prstGeom>
          <a:noFill/>
        </p:spPr>
        <p:txBody>
          <a:bodyPr wrap="none" rtlCol="0">
            <a:spAutoFit/>
          </a:bodyPr>
          <a:lstStyle/>
          <a:p>
            <a:r>
              <a:rPr lang="en-IN" dirty="0"/>
              <a:t>Here , we already have an image on our google drive storage which was stored on previous step. So</a:t>
            </a:r>
          </a:p>
          <a:p>
            <a:r>
              <a:rPr lang="en-IN" dirty="0"/>
              <a:t> here we using CNN Model to identify the vehicle and count it then we forward that data to </a:t>
            </a:r>
          </a:p>
          <a:p>
            <a:r>
              <a:rPr lang="en-IN" dirty="0" err="1"/>
              <a:t>Ubidots</a:t>
            </a:r>
            <a:r>
              <a:rPr lang="en-IN" dirty="0"/>
              <a:t> for storing variables data.</a:t>
            </a:r>
          </a:p>
        </p:txBody>
      </p:sp>
      <p:sp>
        <p:nvSpPr>
          <p:cNvPr id="3" name="TextBox 2">
            <a:extLst>
              <a:ext uri="{FF2B5EF4-FFF2-40B4-BE49-F238E27FC236}">
                <a16:creationId xmlns:a16="http://schemas.microsoft.com/office/drawing/2014/main" id="{8E00628F-D322-9517-F513-44C231EF9745}"/>
              </a:ext>
            </a:extLst>
          </p:cNvPr>
          <p:cNvSpPr txBox="1"/>
          <p:nvPr/>
        </p:nvSpPr>
        <p:spPr>
          <a:xfrm flipH="1">
            <a:off x="4099391" y="5070532"/>
            <a:ext cx="5213420" cy="369332"/>
          </a:xfrm>
          <a:prstGeom prst="rect">
            <a:avLst/>
          </a:prstGeom>
          <a:noFill/>
        </p:spPr>
        <p:txBody>
          <a:bodyPr wrap="square" rtlCol="0">
            <a:spAutoFit/>
          </a:bodyPr>
          <a:lstStyle/>
          <a:p>
            <a:r>
              <a:rPr lang="en-US" dirty="0"/>
              <a:t>Diagram 2: Image processing</a:t>
            </a:r>
            <a:endParaRPr lang="en-IN" dirty="0"/>
          </a:p>
        </p:txBody>
      </p:sp>
    </p:spTree>
    <p:extLst>
      <p:ext uri="{BB962C8B-B14F-4D97-AF65-F5344CB8AC3E}">
        <p14:creationId xmlns:p14="http://schemas.microsoft.com/office/powerpoint/2010/main" val="2773028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9B5F96B-B0F9-4E63-0889-11D2E444A54A}"/>
              </a:ext>
            </a:extLst>
          </p:cNvPr>
          <p:cNvSpPr>
            <a:spLocks noGrp="1"/>
          </p:cNvSpPr>
          <p:nvPr>
            <p:ph type="title"/>
          </p:nvPr>
        </p:nvSpPr>
        <p:spPr>
          <a:xfrm>
            <a:off x="767290" y="1030286"/>
            <a:ext cx="4153626" cy="2174091"/>
          </a:xfrm>
        </p:spPr>
        <p:txBody>
          <a:bodyPr anchor="b">
            <a:normAutofit/>
          </a:bodyPr>
          <a:lstStyle/>
          <a:p>
            <a:r>
              <a:rPr lang="en-IN" sz="4800" dirty="0">
                <a:solidFill>
                  <a:schemeClr val="bg1"/>
                </a:solidFill>
              </a:rPr>
              <a:t>Arduino uno program</a:t>
            </a:r>
          </a:p>
        </p:txBody>
      </p:sp>
      <p:grpSp>
        <p:nvGrpSpPr>
          <p:cNvPr id="14" name="Group 13">
            <a:extLst>
              <a:ext uri="{FF2B5EF4-FFF2-40B4-BE49-F238E27FC236}">
                <a16:creationId xmlns:a16="http://schemas.microsoft.com/office/drawing/2014/main" id="{C9888C69-11CC-40BA-BABF-F9B7E11C91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15" name="Freeform 5">
              <a:extLst>
                <a:ext uri="{FF2B5EF4-FFF2-40B4-BE49-F238E27FC236}">
                  <a16:creationId xmlns:a16="http://schemas.microsoft.com/office/drawing/2014/main" id="{737D08C8-52AD-4B7E-A217-E28E1AF008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0ED11528-93DA-433F-9B3C-21106EFD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5C1BC7CE-0777-6038-E0F6-A46E05D3FE3C}"/>
              </a:ext>
            </a:extLst>
          </p:cNvPr>
          <p:cNvSpPr>
            <a:spLocks noGrp="1"/>
          </p:cNvSpPr>
          <p:nvPr>
            <p:ph idx="1"/>
          </p:nvPr>
        </p:nvSpPr>
        <p:spPr>
          <a:xfrm>
            <a:off x="767290" y="3428999"/>
            <a:ext cx="4075054" cy="2741213"/>
          </a:xfrm>
        </p:spPr>
        <p:txBody>
          <a:bodyPr anchor="t">
            <a:normAutofit/>
          </a:bodyPr>
          <a:lstStyle/>
          <a:p>
            <a:r>
              <a:rPr lang="en-IN" sz="1700">
                <a:solidFill>
                  <a:schemeClr val="bg1"/>
                </a:solidFill>
              </a:rPr>
              <a:t>We checked our code with sample data on Arduino uno board by  using tinker cad</a:t>
            </a:r>
          </a:p>
          <a:p>
            <a:r>
              <a:rPr lang="en-IN" sz="1700">
                <a:solidFill>
                  <a:schemeClr val="bg1"/>
                </a:solidFill>
              </a:rPr>
              <a:t>Both static and dynamic method checked</a:t>
            </a:r>
          </a:p>
          <a:p>
            <a:r>
              <a:rPr lang="en-IN" sz="1700">
                <a:solidFill>
                  <a:schemeClr val="bg1"/>
                </a:solidFill>
              </a:rPr>
              <a:t>Challenges:</a:t>
            </a:r>
          </a:p>
          <a:p>
            <a:pPr marL="457200" lvl="1" indent="0">
              <a:buNone/>
            </a:pPr>
            <a:r>
              <a:rPr lang="en-IN" sz="1700">
                <a:solidFill>
                  <a:schemeClr val="bg1"/>
                </a:solidFill>
              </a:rPr>
              <a:t>Less no of digital pins available.</a:t>
            </a:r>
          </a:p>
          <a:p>
            <a:pPr marL="457200" lvl="1" indent="0">
              <a:buNone/>
            </a:pPr>
            <a:r>
              <a:rPr lang="en-IN" sz="1700">
                <a:solidFill>
                  <a:schemeClr val="bg1"/>
                </a:solidFill>
              </a:rPr>
              <a:t>Less storage space for programming.</a:t>
            </a:r>
          </a:p>
        </p:txBody>
      </p:sp>
      <p:pic>
        <p:nvPicPr>
          <p:cNvPr id="5" name="Picture 4">
            <a:extLst>
              <a:ext uri="{FF2B5EF4-FFF2-40B4-BE49-F238E27FC236}">
                <a16:creationId xmlns:a16="http://schemas.microsoft.com/office/drawing/2014/main" id="{60E47275-2BDA-C946-B763-5F95FA7194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3856" y="1736580"/>
            <a:ext cx="5051320" cy="3384383"/>
          </a:xfrm>
          <a:prstGeom prst="rect">
            <a:avLst/>
          </a:prstGeom>
        </p:spPr>
      </p:pic>
      <p:sp>
        <p:nvSpPr>
          <p:cNvPr id="4" name="TextBox 3">
            <a:extLst>
              <a:ext uri="{FF2B5EF4-FFF2-40B4-BE49-F238E27FC236}">
                <a16:creationId xmlns:a16="http://schemas.microsoft.com/office/drawing/2014/main" id="{0E5AE096-FA2A-B8A6-7ED9-DD8D36E26122}"/>
              </a:ext>
            </a:extLst>
          </p:cNvPr>
          <p:cNvSpPr txBox="1"/>
          <p:nvPr/>
        </p:nvSpPr>
        <p:spPr>
          <a:xfrm>
            <a:off x="7936607" y="5289452"/>
            <a:ext cx="3882217" cy="369332"/>
          </a:xfrm>
          <a:prstGeom prst="rect">
            <a:avLst/>
          </a:prstGeom>
          <a:noFill/>
        </p:spPr>
        <p:txBody>
          <a:bodyPr wrap="none" rtlCol="0">
            <a:spAutoFit/>
          </a:bodyPr>
          <a:lstStyle/>
          <a:p>
            <a:r>
              <a:rPr lang="en-IN" dirty="0"/>
              <a:t>Fig 12:Arduino uno light circuit diagram</a:t>
            </a:r>
          </a:p>
        </p:txBody>
      </p:sp>
    </p:spTree>
    <p:extLst>
      <p:ext uri="{BB962C8B-B14F-4D97-AF65-F5344CB8AC3E}">
        <p14:creationId xmlns:p14="http://schemas.microsoft.com/office/powerpoint/2010/main" val="4254669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478D8-D978-A5D9-F23D-8527F311F325}"/>
              </a:ext>
            </a:extLst>
          </p:cNvPr>
          <p:cNvSpPr>
            <a:spLocks noGrp="1"/>
          </p:cNvSpPr>
          <p:nvPr>
            <p:ph type="title"/>
          </p:nvPr>
        </p:nvSpPr>
        <p:spPr>
          <a:xfrm>
            <a:off x="6234330" y="803325"/>
            <a:ext cx="5314536" cy="1325563"/>
          </a:xfrm>
        </p:spPr>
        <p:txBody>
          <a:bodyPr>
            <a:normAutofit/>
          </a:bodyPr>
          <a:lstStyle/>
          <a:p>
            <a:r>
              <a:rPr lang="en-IN" b="1" i="0">
                <a:effectLst/>
              </a:rPr>
              <a:t> </a:t>
            </a:r>
            <a:r>
              <a:rPr lang="en-IN"/>
              <a:t>R</a:t>
            </a:r>
            <a:r>
              <a:rPr lang="en-IN" i="0">
                <a:effectLst/>
              </a:rPr>
              <a:t>emaining</a:t>
            </a:r>
            <a:r>
              <a:rPr lang="en-IN"/>
              <a:t> work</a:t>
            </a:r>
            <a:endParaRPr lang="en-IN" dirty="0"/>
          </a:p>
        </p:txBody>
      </p:sp>
      <p:sp>
        <p:nvSpPr>
          <p:cNvPr id="13" name="Freeform: Shape 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4" descr="Electronics protoboard">
            <a:extLst>
              <a:ext uri="{FF2B5EF4-FFF2-40B4-BE49-F238E27FC236}">
                <a16:creationId xmlns:a16="http://schemas.microsoft.com/office/drawing/2014/main" id="{F384BC43-9A70-EF99-B2B6-B2F88C526F5A}"/>
              </a:ext>
            </a:extLst>
          </p:cNvPr>
          <p:cNvPicPr>
            <a:picLocks noChangeAspect="1"/>
          </p:cNvPicPr>
          <p:nvPr/>
        </p:nvPicPr>
        <p:blipFill rotWithShape="1">
          <a:blip r:embed="rId2"/>
          <a:srcRect l="880" r="34886" b="2"/>
          <a:stretch/>
        </p:blipFill>
        <p:spPr>
          <a:xfrm>
            <a:off x="2" y="-2"/>
            <a:ext cx="5441859" cy="5654940"/>
          </a:xfrm>
          <a:custGeom>
            <a:avLst/>
            <a:gdLst/>
            <a:ahLst/>
            <a:cxnLst/>
            <a:rect l="l" t="t" r="r" b="b"/>
            <a:pathLst>
              <a:path w="5441859" h="565494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p:spPr>
      </p:pic>
      <p:sp>
        <p:nvSpPr>
          <p:cNvPr id="3" name="Content Placeholder 2">
            <a:extLst>
              <a:ext uri="{FF2B5EF4-FFF2-40B4-BE49-F238E27FC236}">
                <a16:creationId xmlns:a16="http://schemas.microsoft.com/office/drawing/2014/main" id="{AA863E89-6907-25E7-CA77-A61CA4678207}"/>
              </a:ext>
            </a:extLst>
          </p:cNvPr>
          <p:cNvSpPr>
            <a:spLocks noGrp="1"/>
          </p:cNvSpPr>
          <p:nvPr>
            <p:ph idx="1"/>
          </p:nvPr>
        </p:nvSpPr>
        <p:spPr>
          <a:xfrm>
            <a:off x="6234329" y="2279018"/>
            <a:ext cx="5314543" cy="3375920"/>
          </a:xfrm>
        </p:spPr>
        <p:txBody>
          <a:bodyPr anchor="t">
            <a:normAutofit/>
          </a:bodyPr>
          <a:lstStyle/>
          <a:p>
            <a:r>
              <a:rPr lang="en-IN" sz="1800"/>
              <a:t>Communication  between Arduino and Ubidots.</a:t>
            </a:r>
          </a:p>
          <a:p>
            <a:r>
              <a:rPr lang="en-IN" sz="1800"/>
              <a:t>Build light circuit</a:t>
            </a:r>
          </a:p>
        </p:txBody>
      </p:sp>
    </p:spTree>
    <p:extLst>
      <p:ext uri="{BB962C8B-B14F-4D97-AF65-F5344CB8AC3E}">
        <p14:creationId xmlns:p14="http://schemas.microsoft.com/office/powerpoint/2010/main" val="3266549686"/>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26FEB0CB-A105-67E7-E151-8B2E7779BE59}"/>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dirty="0">
                <a:solidFill>
                  <a:schemeClr val="bg1"/>
                </a:solidFill>
                <a:latin typeface="+mj-lt"/>
                <a:ea typeface="+mj-ea"/>
                <a:cs typeface="+mj-cs"/>
              </a:rPr>
              <a:t>Literature review</a:t>
            </a:r>
          </a:p>
        </p:txBody>
      </p:sp>
      <p:cxnSp>
        <p:nvCxnSpPr>
          <p:cNvPr id="18" name="Straight Connector 17">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Table 4">
            <a:extLst>
              <a:ext uri="{FF2B5EF4-FFF2-40B4-BE49-F238E27FC236}">
                <a16:creationId xmlns:a16="http://schemas.microsoft.com/office/drawing/2014/main" id="{D73037CC-1931-F189-91E2-0E4F229B6964}"/>
              </a:ext>
            </a:extLst>
          </p:cNvPr>
          <p:cNvGraphicFramePr>
            <a:graphicFrameLocks noGrp="1"/>
          </p:cNvGraphicFramePr>
          <p:nvPr>
            <p:ph idx="1"/>
            <p:extLst>
              <p:ext uri="{D42A27DB-BD31-4B8C-83A1-F6EECF244321}">
                <p14:modId xmlns:p14="http://schemas.microsoft.com/office/powerpoint/2010/main" val="3146255789"/>
              </p:ext>
            </p:extLst>
          </p:nvPr>
        </p:nvGraphicFramePr>
        <p:xfrm>
          <a:off x="320040" y="2852682"/>
          <a:ext cx="11496823" cy="3297828"/>
        </p:xfrm>
        <a:graphic>
          <a:graphicData uri="http://schemas.openxmlformats.org/drawingml/2006/table">
            <a:tbl>
              <a:tblPr firstRow="1" bandRow="1">
                <a:solidFill>
                  <a:srgbClr val="F7F7F7"/>
                </a:solidFill>
                <a:tableStyleId>{5C22544A-7EE6-4342-B048-85BDC9FD1C3A}</a:tableStyleId>
              </a:tblPr>
              <a:tblGrid>
                <a:gridCol w="1356478">
                  <a:extLst>
                    <a:ext uri="{9D8B030D-6E8A-4147-A177-3AD203B41FA5}">
                      <a16:colId xmlns:a16="http://schemas.microsoft.com/office/drawing/2014/main" val="2783421683"/>
                    </a:ext>
                  </a:extLst>
                </a:gridCol>
                <a:gridCol w="1356478">
                  <a:extLst>
                    <a:ext uri="{9D8B030D-6E8A-4147-A177-3AD203B41FA5}">
                      <a16:colId xmlns:a16="http://schemas.microsoft.com/office/drawing/2014/main" val="1106271942"/>
                    </a:ext>
                  </a:extLst>
                </a:gridCol>
                <a:gridCol w="1101550">
                  <a:extLst>
                    <a:ext uri="{9D8B030D-6E8A-4147-A177-3AD203B41FA5}">
                      <a16:colId xmlns:a16="http://schemas.microsoft.com/office/drawing/2014/main" val="2027030290"/>
                    </a:ext>
                  </a:extLst>
                </a:gridCol>
                <a:gridCol w="1925981">
                  <a:extLst>
                    <a:ext uri="{9D8B030D-6E8A-4147-A177-3AD203B41FA5}">
                      <a16:colId xmlns:a16="http://schemas.microsoft.com/office/drawing/2014/main" val="2968810430"/>
                    </a:ext>
                  </a:extLst>
                </a:gridCol>
                <a:gridCol w="2294640">
                  <a:extLst>
                    <a:ext uri="{9D8B030D-6E8A-4147-A177-3AD203B41FA5}">
                      <a16:colId xmlns:a16="http://schemas.microsoft.com/office/drawing/2014/main" val="716158080"/>
                    </a:ext>
                  </a:extLst>
                </a:gridCol>
                <a:gridCol w="2217609">
                  <a:extLst>
                    <a:ext uri="{9D8B030D-6E8A-4147-A177-3AD203B41FA5}">
                      <a16:colId xmlns:a16="http://schemas.microsoft.com/office/drawing/2014/main" val="3045879873"/>
                    </a:ext>
                  </a:extLst>
                </a:gridCol>
                <a:gridCol w="1244087">
                  <a:extLst>
                    <a:ext uri="{9D8B030D-6E8A-4147-A177-3AD203B41FA5}">
                      <a16:colId xmlns:a16="http://schemas.microsoft.com/office/drawing/2014/main" val="1873278808"/>
                    </a:ext>
                  </a:extLst>
                </a:gridCol>
              </a:tblGrid>
              <a:tr h="417701">
                <a:tc>
                  <a:txBody>
                    <a:bodyPr/>
                    <a:lstStyle/>
                    <a:p>
                      <a:r>
                        <a:rPr lang="en-IN" sz="700" b="1" cap="all" spc="60" dirty="0">
                          <a:solidFill>
                            <a:schemeClr val="tx1"/>
                          </a:solidFill>
                        </a:rPr>
                        <a:t>S.no</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r>
                        <a:rPr lang="en-IN" sz="700" b="1" cap="all" spc="60" dirty="0">
                          <a:solidFill>
                            <a:schemeClr val="tx1"/>
                          </a:solidFill>
                        </a:rPr>
                        <a:t>Author</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r>
                        <a:rPr lang="en-IN" sz="700" b="1" cap="all" spc="60">
                          <a:solidFill>
                            <a:schemeClr val="tx1"/>
                          </a:solidFill>
                        </a:rPr>
                        <a:t>Year</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r>
                        <a:rPr lang="en-IN" sz="700" b="1" cap="all" spc="60">
                          <a:solidFill>
                            <a:schemeClr val="tx1"/>
                          </a:solidFill>
                        </a:rPr>
                        <a:t>Title</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r>
                        <a:rPr lang="en-IN" sz="700" b="1" cap="all" spc="60">
                          <a:solidFill>
                            <a:schemeClr val="tx1"/>
                          </a:solidFill>
                        </a:rPr>
                        <a:t>About</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700" b="1" cap="all" spc="60">
                          <a:solidFill>
                            <a:schemeClr val="tx1"/>
                          </a:solidFill>
                        </a:rPr>
                        <a:t>Journal/conference</a:t>
                      </a:r>
                    </a:p>
                    <a:p>
                      <a:endParaRPr lang="en-IN" sz="700" b="1" cap="all" spc="60">
                        <a:solidFill>
                          <a:schemeClr val="tx1"/>
                        </a:solidFill>
                      </a:endParaRP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tc>
                  <a:txBody>
                    <a:bodyPr/>
                    <a:lstStyle/>
                    <a:p>
                      <a:r>
                        <a:rPr lang="en-IN" sz="700" b="1" cap="all" spc="60">
                          <a:solidFill>
                            <a:schemeClr val="tx1"/>
                          </a:solidFill>
                        </a:rPr>
                        <a:t>publisher</a:t>
                      </a:r>
                    </a:p>
                  </a:txBody>
                  <a:tcPr marL="84669" marR="84669" marT="84669" marB="84669" anchor="ctr">
                    <a:lnL w="12700" cmpd="sng">
                      <a:noFill/>
                    </a:lnL>
                    <a:lnR w="12700" cmpd="sng">
                      <a:noFill/>
                    </a:lnR>
                    <a:lnT w="12700" cap="flat" cmpd="sng" algn="ctr">
                      <a:solidFill>
                        <a:schemeClr val="tx1">
                          <a:lumMod val="50000"/>
                          <a:lumOff val="50000"/>
                        </a:schemeClr>
                      </a:solidFill>
                      <a:prstDash val="solid"/>
                    </a:lnT>
                    <a:lnB w="38100" cmpd="sng">
                      <a:noFill/>
                    </a:lnB>
                    <a:noFill/>
                  </a:tcPr>
                </a:tc>
                <a:extLst>
                  <a:ext uri="{0D108BD9-81ED-4DB2-BD59-A6C34878D82A}">
                    <a16:rowId xmlns:a16="http://schemas.microsoft.com/office/drawing/2014/main" val="3841284640"/>
                  </a:ext>
                </a:extLst>
              </a:tr>
              <a:tr h="9132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cap="none" spc="0" dirty="0">
                          <a:solidFill>
                            <a:schemeClr val="tx1"/>
                          </a:solidFill>
                        </a:rPr>
                        <a:t>1</a:t>
                      </a: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cap="none" spc="0" dirty="0">
                          <a:solidFill>
                            <a:schemeClr val="tx1"/>
                          </a:solidFill>
                        </a:rPr>
                        <a:t>Younes, M. B., &amp; </a:t>
                      </a:r>
                      <a:r>
                        <a:rPr lang="en-IN" sz="1000" cap="none" spc="0" dirty="0" err="1">
                          <a:solidFill>
                            <a:schemeClr val="tx1"/>
                          </a:solidFill>
                        </a:rPr>
                        <a:t>Boukerche</a:t>
                      </a:r>
                      <a:r>
                        <a:rPr lang="en-IN" sz="1000" cap="none" spc="0" dirty="0">
                          <a:solidFill>
                            <a:schemeClr val="tx1"/>
                          </a:solidFill>
                        </a:rPr>
                        <a:t>, A. </a:t>
                      </a: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r>
                        <a:rPr lang="en-IN" sz="1000" cap="none" spc="0">
                          <a:solidFill>
                            <a:schemeClr val="tx1"/>
                          </a:solidFill>
                        </a:rPr>
                        <a:t>(2017, March 6). </a:t>
                      </a: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r>
                        <a:rPr lang="en-IN" sz="1000" i="1" cap="none" spc="0">
                          <a:solidFill>
                            <a:schemeClr val="tx1"/>
                          </a:solidFill>
                        </a:rPr>
                        <a:t>An efficient dynamic traffic light scheduling algorithm considering emergency vehicles for intelligent transportation systems</a:t>
                      </a:r>
                      <a:endParaRPr lang="en-IN" sz="1000" cap="none" spc="0">
                        <a:solidFill>
                          <a:schemeClr val="tx1"/>
                        </a:solidFill>
                      </a:endParaRP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r>
                        <a:rPr lang="en-IN" sz="1000" cap="none" spc="0">
                          <a:solidFill>
                            <a:schemeClr val="tx1"/>
                          </a:solidFill>
                        </a:rPr>
                        <a:t>From this paper we get better understanding of our problem</a:t>
                      </a:r>
                    </a:p>
                    <a:p>
                      <a:endParaRPr lang="en-IN" sz="1000" cap="none" spc="0">
                        <a:solidFill>
                          <a:schemeClr val="tx1"/>
                        </a:solidFill>
                      </a:endParaRPr>
                    </a:p>
                    <a:p>
                      <a:r>
                        <a:rPr lang="en-IN" sz="1000" cap="none" spc="0">
                          <a:solidFill>
                            <a:schemeClr val="tx1"/>
                          </a:solidFill>
                        </a:rPr>
                        <a:t>We have 8 pairs of traffic and we have to mange them</a:t>
                      </a: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r>
                        <a:rPr lang="en-US" sz="1000" b="0" i="1" kern="1200" cap="none" spc="0" dirty="0">
                          <a:solidFill>
                            <a:schemeClr val="tx1"/>
                          </a:solidFill>
                          <a:effectLst/>
                          <a:latin typeface="+mn-lt"/>
                          <a:ea typeface="+mn-ea"/>
                          <a:cs typeface="+mn-cs"/>
                        </a:rPr>
                        <a:t>Wireless </a:t>
                      </a:r>
                      <a:r>
                        <a:rPr lang="en-US" sz="1000" b="0" i="1" kern="1200" cap="none" spc="0" dirty="0" err="1">
                          <a:solidFill>
                            <a:schemeClr val="tx1"/>
                          </a:solidFill>
                          <a:effectLst/>
                          <a:latin typeface="+mn-lt"/>
                          <a:ea typeface="+mn-ea"/>
                          <a:cs typeface="+mn-cs"/>
                        </a:rPr>
                        <a:t>Netw</a:t>
                      </a:r>
                      <a:r>
                        <a:rPr lang="en-US" sz="1000" b="0" i="0" kern="1200" cap="none" spc="0" dirty="0">
                          <a:solidFill>
                            <a:schemeClr val="tx1"/>
                          </a:solidFill>
                          <a:effectLst/>
                          <a:latin typeface="+mn-lt"/>
                          <a:ea typeface="+mn-ea"/>
                          <a:cs typeface="+mn-cs"/>
                        </a:rPr>
                        <a:t> </a:t>
                      </a:r>
                      <a:r>
                        <a:rPr lang="en-US" sz="1000" b="1" i="0" kern="1200" cap="none" spc="0" dirty="0">
                          <a:solidFill>
                            <a:schemeClr val="tx1"/>
                          </a:solidFill>
                          <a:effectLst/>
                          <a:latin typeface="+mn-lt"/>
                          <a:ea typeface="+mn-ea"/>
                          <a:cs typeface="+mn-cs"/>
                        </a:rPr>
                        <a:t>24</a:t>
                      </a:r>
                      <a:r>
                        <a:rPr lang="en-US" sz="1000" b="0" i="0" kern="1200" cap="none" spc="0">
                          <a:solidFill>
                            <a:schemeClr val="tx1"/>
                          </a:solidFill>
                          <a:effectLst/>
                          <a:latin typeface="+mn-lt"/>
                          <a:ea typeface="+mn-ea"/>
                          <a:cs typeface="+mn-cs"/>
                        </a:rPr>
                        <a:t>, 2451–2463</a:t>
                      </a:r>
                      <a:endParaRPr lang="en-IN" sz="1000" cap="none" spc="0" dirty="0">
                        <a:solidFill>
                          <a:schemeClr val="tx1"/>
                        </a:solidFill>
                      </a:endParaRP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tc>
                  <a:txBody>
                    <a:bodyPr/>
                    <a:lstStyle/>
                    <a:p>
                      <a:r>
                        <a:rPr lang="en-IN" sz="1000" cap="none" spc="0">
                          <a:solidFill>
                            <a:schemeClr val="tx1"/>
                          </a:solidFill>
                        </a:rPr>
                        <a:t>SpringerLink</a:t>
                      </a:r>
                    </a:p>
                  </a:txBody>
                  <a:tcPr marL="81621" marR="81621" marT="81621" marB="56446">
                    <a:lnL w="12700" cmpd="sng">
                      <a:noFill/>
                      <a:prstDash val="solid"/>
                    </a:lnL>
                    <a:lnR w="12700" cmpd="sng">
                      <a:noFill/>
                      <a:prstDash val="solid"/>
                    </a:lnR>
                    <a:lnT w="38100" cmpd="sng">
                      <a:noFill/>
                    </a:lnT>
                    <a:lnB w="12700" cmpd="sng">
                      <a:noFill/>
                      <a:prstDash val="solid"/>
                    </a:lnB>
                    <a:solidFill>
                      <a:srgbClr val="F7F7F7"/>
                    </a:solidFill>
                  </a:tcPr>
                </a:tc>
                <a:extLst>
                  <a:ext uri="{0D108BD9-81ED-4DB2-BD59-A6C34878D82A}">
                    <a16:rowId xmlns:a16="http://schemas.microsoft.com/office/drawing/2014/main" val="2820913286"/>
                  </a:ext>
                </a:extLst>
              </a:tr>
              <a:tr h="1816396">
                <a:tc>
                  <a:txBody>
                    <a:bodyPr/>
                    <a:lstStyle/>
                    <a:p>
                      <a:r>
                        <a:rPr lang="en-IN" sz="1000" cap="none" spc="0" dirty="0">
                          <a:solidFill>
                            <a:schemeClr val="tx1"/>
                          </a:solidFill>
                        </a:rPr>
                        <a:t>2</a:t>
                      </a: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r>
                        <a:rPr lang="en-IN" sz="1000" cap="none" spc="0" dirty="0">
                          <a:solidFill>
                            <a:schemeClr val="tx1"/>
                          </a:solidFill>
                        </a:rPr>
                        <a:t>Khalid Al-</a:t>
                      </a:r>
                      <a:r>
                        <a:rPr lang="en-IN" sz="1000" cap="none" spc="0" dirty="0" err="1">
                          <a:solidFill>
                            <a:schemeClr val="tx1"/>
                          </a:solidFill>
                        </a:rPr>
                        <a:t>Khateeb</a:t>
                      </a:r>
                      <a:r>
                        <a:rPr lang="en-IN" sz="1000" cap="none" spc="0" dirty="0">
                          <a:solidFill>
                            <a:schemeClr val="tx1"/>
                          </a:solidFill>
                        </a:rPr>
                        <a:t>; </a:t>
                      </a:r>
                      <a:r>
                        <a:rPr lang="en-IN" sz="1000" cap="none" spc="0" dirty="0" err="1">
                          <a:solidFill>
                            <a:schemeClr val="tx1"/>
                          </a:solidFill>
                        </a:rPr>
                        <a:t>Jaiz</a:t>
                      </a:r>
                      <a:r>
                        <a:rPr lang="en-IN" sz="1000" cap="none" spc="0" dirty="0">
                          <a:solidFill>
                            <a:schemeClr val="tx1"/>
                          </a:solidFill>
                        </a:rPr>
                        <a:t> A. Y. Johari</a:t>
                      </a: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r>
                        <a:rPr lang="en-IN" sz="1000" b="0" i="0" kern="1200" cap="none" spc="0" dirty="0">
                          <a:solidFill>
                            <a:schemeClr val="tx1"/>
                          </a:solidFill>
                          <a:effectLst/>
                          <a:latin typeface="+mn-lt"/>
                          <a:ea typeface="+mn-ea"/>
                          <a:cs typeface="+mn-cs"/>
                        </a:rPr>
                        <a:t>(2008, May 15)</a:t>
                      </a:r>
                      <a:endParaRPr lang="en-IN" sz="1000" cap="none" spc="0" dirty="0">
                        <a:solidFill>
                          <a:schemeClr val="tx1"/>
                        </a:solidFill>
                      </a:endParaRP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i="1" kern="1200" cap="none" spc="0">
                          <a:solidFill>
                            <a:schemeClr val="tx1"/>
                          </a:solidFill>
                          <a:effectLst/>
                          <a:latin typeface="+mn-lt"/>
                          <a:ea typeface="+mn-ea"/>
                          <a:cs typeface="+mn-cs"/>
                        </a:rPr>
                        <a:t>Intelligent dynamic traffic light sequence using RFID</a:t>
                      </a: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r>
                        <a:rPr lang="en-US" sz="1000" b="0" i="0" kern="1200" cap="none" spc="0">
                          <a:solidFill>
                            <a:schemeClr val="tx1"/>
                          </a:solidFill>
                          <a:effectLst/>
                          <a:latin typeface="+mn-lt"/>
                          <a:ea typeface="+mn-ea"/>
                          <a:cs typeface="+mn-cs"/>
                        </a:rPr>
                        <a:t>The proposed RFID traffic control avoids problems that usually arise with standard traffic control systems, especially those related to image processing and beam interruption techniques. This RFID technique deals with a multi-vehicle, multilane, multi road junction area. It provides an efficient time management scheme, in which a dynamic time schedule is worked out in real time for the passage of each traffic column.</a:t>
                      </a:r>
                      <a:endParaRPr lang="en-IN" sz="1000" cap="none" spc="0">
                        <a:solidFill>
                          <a:schemeClr val="tx1"/>
                        </a:solidFill>
                      </a:endParaRP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r>
                        <a:rPr lang="en-US" sz="1000" b="0" i="0" u="none" strike="noStrike" kern="1200" cap="none" spc="0">
                          <a:solidFill>
                            <a:schemeClr val="tx1"/>
                          </a:solidFill>
                          <a:effectLst/>
                          <a:latin typeface="+mn-lt"/>
                          <a:ea typeface="+mn-ea"/>
                          <a:cs typeface="+mn-cs"/>
                        </a:rPr>
                        <a:t>2008 International Conference on Computer and Communication Engineering </a:t>
                      </a:r>
                      <a:r>
                        <a:rPr lang="en-IN" sz="1000" b="0" i="0" kern="1200" cap="none" spc="0">
                          <a:solidFill>
                            <a:schemeClr val="tx1"/>
                          </a:solidFill>
                          <a:effectLst/>
                          <a:latin typeface="+mn-lt"/>
                          <a:ea typeface="+mn-ea"/>
                          <a:cs typeface="+mn-cs"/>
                        </a:rPr>
                        <a:t> pp. 1367-1372</a:t>
                      </a:r>
                      <a:endParaRPr lang="en-IN" sz="1000" cap="none" spc="0">
                        <a:solidFill>
                          <a:schemeClr val="tx1"/>
                        </a:solidFill>
                      </a:endParaRP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tc>
                  <a:txBody>
                    <a:bodyPr/>
                    <a:lstStyle/>
                    <a:p>
                      <a:r>
                        <a:rPr lang="en-IN" sz="1000" b="0" i="0" kern="1200" cap="none" spc="0" dirty="0">
                          <a:solidFill>
                            <a:schemeClr val="tx1"/>
                          </a:solidFill>
                          <a:effectLst/>
                          <a:latin typeface="+mn-lt"/>
                          <a:ea typeface="+mn-ea"/>
                          <a:cs typeface="+mn-cs"/>
                        </a:rPr>
                        <a:t>IEEE</a:t>
                      </a:r>
                      <a:endParaRPr lang="en-IN" sz="1000" cap="none" spc="0" dirty="0">
                        <a:solidFill>
                          <a:schemeClr val="tx1"/>
                        </a:solidFill>
                      </a:endParaRPr>
                    </a:p>
                  </a:txBody>
                  <a:tcPr marL="81621" marR="81621" marT="81621" marB="56446">
                    <a:lnL w="12700" cmpd="sng">
                      <a:noFill/>
                      <a:prstDash val="solid"/>
                    </a:lnL>
                    <a:lnR w="12700" cmpd="sng">
                      <a:noFill/>
                      <a:prstDash val="solid"/>
                    </a:lnR>
                    <a:lnT w="12700" cmpd="sng">
                      <a:noFill/>
                      <a:prstDash val="solid"/>
                    </a:lnT>
                    <a:lnB w="12700" cap="flat" cmpd="sng" algn="ctr">
                      <a:solidFill>
                        <a:schemeClr val="tx1">
                          <a:lumMod val="50000"/>
                          <a:lumOff val="50000"/>
                        </a:schemeClr>
                      </a:solidFill>
                      <a:prstDash val="solid"/>
                    </a:lnB>
                    <a:solidFill>
                      <a:schemeClr val="bg1">
                        <a:lumMod val="85000"/>
                      </a:schemeClr>
                    </a:solidFill>
                  </a:tcPr>
                </a:tc>
                <a:extLst>
                  <a:ext uri="{0D108BD9-81ED-4DB2-BD59-A6C34878D82A}">
                    <a16:rowId xmlns:a16="http://schemas.microsoft.com/office/drawing/2014/main" val="2269566430"/>
                  </a:ext>
                </a:extLst>
              </a:tr>
            </a:tbl>
          </a:graphicData>
        </a:graphic>
      </p:graphicFrame>
    </p:spTree>
    <p:extLst>
      <p:ext uri="{BB962C8B-B14F-4D97-AF65-F5344CB8AC3E}">
        <p14:creationId xmlns:p14="http://schemas.microsoft.com/office/powerpoint/2010/main" val="1504316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ubble sheet test paper and pencil">
            <a:extLst>
              <a:ext uri="{FF2B5EF4-FFF2-40B4-BE49-F238E27FC236}">
                <a16:creationId xmlns:a16="http://schemas.microsoft.com/office/drawing/2014/main" id="{BFDDB7AF-2786-F36E-8EBD-24609834DC2A}"/>
              </a:ext>
            </a:extLst>
          </p:cNvPr>
          <p:cNvPicPr>
            <a:picLocks noChangeAspect="1"/>
          </p:cNvPicPr>
          <p:nvPr/>
        </p:nvPicPr>
        <p:blipFill rotWithShape="1">
          <a:blip r:embed="rId2"/>
          <a:srcRect l="18908" t="6592" r="4338" b="-2"/>
          <a:stretch/>
        </p:blipFill>
        <p:spPr>
          <a:xfrm>
            <a:off x="3522468" y="10"/>
            <a:ext cx="8669532" cy="6857990"/>
          </a:xfrm>
          <a:prstGeom prst="rect">
            <a:avLst/>
          </a:prstGeom>
        </p:spPr>
      </p:pic>
      <p:sp>
        <p:nvSpPr>
          <p:cNvPr id="17" name="Rectangle 1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6E1307-BF3E-3473-2326-9F25681C0396}"/>
              </a:ext>
            </a:extLst>
          </p:cNvPr>
          <p:cNvSpPr>
            <a:spLocks noGrp="1"/>
          </p:cNvSpPr>
          <p:nvPr>
            <p:ph type="title"/>
          </p:nvPr>
        </p:nvSpPr>
        <p:spPr>
          <a:xfrm>
            <a:off x="371094" y="1161288"/>
            <a:ext cx="3438144" cy="1124712"/>
          </a:xfrm>
        </p:spPr>
        <p:txBody>
          <a:bodyPr anchor="b">
            <a:normAutofit/>
          </a:bodyPr>
          <a:lstStyle/>
          <a:p>
            <a:r>
              <a:rPr lang="en-IN" sz="2800"/>
              <a:t>content</a:t>
            </a:r>
          </a:p>
        </p:txBody>
      </p:sp>
      <p:sp>
        <p:nvSpPr>
          <p:cNvPr id="19" name="Rectangle 1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FCE4900-5994-5D21-6DA1-854DCFAF6930}"/>
              </a:ext>
            </a:extLst>
          </p:cNvPr>
          <p:cNvSpPr>
            <a:spLocks noGrp="1"/>
          </p:cNvSpPr>
          <p:nvPr>
            <p:ph idx="1"/>
          </p:nvPr>
        </p:nvSpPr>
        <p:spPr>
          <a:xfrm>
            <a:off x="371094" y="2718054"/>
            <a:ext cx="3438906" cy="2651584"/>
          </a:xfrm>
        </p:spPr>
        <p:txBody>
          <a:bodyPr anchor="t">
            <a:normAutofit fontScale="85000" lnSpcReduction="10000"/>
          </a:bodyPr>
          <a:lstStyle/>
          <a:p>
            <a:r>
              <a:rPr lang="en-US" sz="1700" dirty="0"/>
              <a:t>Problem definition and description</a:t>
            </a:r>
          </a:p>
          <a:p>
            <a:r>
              <a:rPr lang="en-US" sz="1700" dirty="0"/>
              <a:t>Proposed methodology</a:t>
            </a:r>
          </a:p>
          <a:p>
            <a:r>
              <a:rPr lang="en-US" sz="1700" dirty="0"/>
              <a:t>To-Do List</a:t>
            </a:r>
          </a:p>
          <a:p>
            <a:r>
              <a:rPr lang="en-US" sz="1700" dirty="0"/>
              <a:t>Component  Use</a:t>
            </a:r>
          </a:p>
          <a:p>
            <a:r>
              <a:rPr lang="en-US" sz="1700" dirty="0"/>
              <a:t>Flow chart</a:t>
            </a:r>
          </a:p>
          <a:p>
            <a:r>
              <a:rPr lang="en-US" sz="1700" dirty="0"/>
              <a:t>Work Done</a:t>
            </a:r>
          </a:p>
          <a:p>
            <a:r>
              <a:rPr lang="en-US" sz="1700" dirty="0"/>
              <a:t>Remaining Work</a:t>
            </a:r>
          </a:p>
          <a:p>
            <a:r>
              <a:rPr lang="en-US" sz="1700" dirty="0"/>
              <a:t>Literature review</a:t>
            </a:r>
          </a:p>
          <a:p>
            <a:r>
              <a:rPr lang="en-US" sz="1700" dirty="0"/>
              <a:t>References</a:t>
            </a:r>
            <a:endParaRPr lang="en-IN" sz="1700" dirty="0"/>
          </a:p>
        </p:txBody>
      </p:sp>
    </p:spTree>
    <p:extLst>
      <p:ext uri="{BB962C8B-B14F-4D97-AF65-F5344CB8AC3E}">
        <p14:creationId xmlns:p14="http://schemas.microsoft.com/office/powerpoint/2010/main" val="30711364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3EFFD0-6273-3049-432B-8CD843184D11}"/>
              </a:ext>
            </a:extLst>
          </p:cNvPr>
          <p:cNvSpPr>
            <a:spLocks noGrp="1"/>
          </p:cNvSpPr>
          <p:nvPr>
            <p:ph type="title"/>
          </p:nvPr>
        </p:nvSpPr>
        <p:spPr>
          <a:xfrm>
            <a:off x="838200" y="557188"/>
            <a:ext cx="10515600" cy="1133499"/>
          </a:xfrm>
        </p:spPr>
        <p:txBody>
          <a:bodyPr>
            <a:normAutofit/>
          </a:bodyPr>
          <a:lstStyle/>
          <a:p>
            <a:pPr algn="ctr"/>
            <a:r>
              <a:rPr lang="en-IN" sz="5200"/>
              <a:t>References</a:t>
            </a:r>
          </a:p>
        </p:txBody>
      </p:sp>
      <p:graphicFrame>
        <p:nvGraphicFramePr>
          <p:cNvPr id="5" name="Content Placeholder 2">
            <a:extLst>
              <a:ext uri="{FF2B5EF4-FFF2-40B4-BE49-F238E27FC236}">
                <a16:creationId xmlns:a16="http://schemas.microsoft.com/office/drawing/2014/main" id="{BF67DB81-2102-9ABF-2BA4-6F3E94A38D87}"/>
              </a:ext>
            </a:extLst>
          </p:cNvPr>
          <p:cNvGraphicFramePr>
            <a:graphicFrameLocks noGrp="1"/>
          </p:cNvGraphicFramePr>
          <p:nvPr>
            <p:ph idx="1"/>
            <p:extLst>
              <p:ext uri="{D42A27DB-BD31-4B8C-83A1-F6EECF244321}">
                <p14:modId xmlns:p14="http://schemas.microsoft.com/office/powerpoint/2010/main" val="1122079714"/>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28734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26BDCA6B-3C9C-4213-A0D9-30BD5F0B07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8426302" cy="6858000"/>
          </a:xfrm>
          <a:custGeom>
            <a:avLst/>
            <a:gdLst>
              <a:gd name="connsiteX0" fmla="*/ 184095 w 8426302"/>
              <a:gd name="connsiteY0" fmla="*/ 6858000 h 6858000"/>
              <a:gd name="connsiteX1" fmla="*/ 8426302 w 8426302"/>
              <a:gd name="connsiteY1" fmla="*/ 6858000 h 6858000"/>
              <a:gd name="connsiteX2" fmla="*/ 8426302 w 8426302"/>
              <a:gd name="connsiteY2" fmla="*/ 0 h 6858000"/>
              <a:gd name="connsiteX3" fmla="*/ 2743435 w 8426302"/>
              <a:gd name="connsiteY3" fmla="*/ 0 h 6858000"/>
              <a:gd name="connsiteX4" fmla="*/ 2688451 w 8426302"/>
              <a:gd name="connsiteY4" fmla="*/ 37385 h 6858000"/>
              <a:gd name="connsiteX5" fmla="*/ 0 w 8426302"/>
              <a:gd name="connsiteY5" fmla="*/ 5321277 h 6858000"/>
              <a:gd name="connsiteX6" fmla="*/ 116943 w 8426302"/>
              <a:gd name="connsiteY6" fmla="*/ 655848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26302" h="6858000">
                <a:moveTo>
                  <a:pt x="184095" y="6858000"/>
                </a:moveTo>
                <a:lnTo>
                  <a:pt x="8426302" y="6858000"/>
                </a:lnTo>
                <a:lnTo>
                  <a:pt x="8426302" y="0"/>
                </a:lnTo>
                <a:lnTo>
                  <a:pt x="2743435" y="0"/>
                </a:lnTo>
                <a:lnTo>
                  <a:pt x="2688451" y="37385"/>
                </a:lnTo>
                <a:cubicBezTo>
                  <a:pt x="1058888" y="1225893"/>
                  <a:pt x="0" y="3149927"/>
                  <a:pt x="0" y="5321277"/>
                </a:cubicBezTo>
                <a:cubicBezTo>
                  <a:pt x="0" y="5744268"/>
                  <a:pt x="40184" y="6157873"/>
                  <a:pt x="116943" y="6558484"/>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FDA12F62-867F-4684-B28B-E085D09DC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8174932" cy="6858000"/>
          </a:xfrm>
          <a:custGeom>
            <a:avLst/>
            <a:gdLst>
              <a:gd name="connsiteX0" fmla="*/ 190266 w 8174932"/>
              <a:gd name="connsiteY0" fmla="*/ 6858000 h 6858000"/>
              <a:gd name="connsiteX1" fmla="*/ 8174932 w 8174932"/>
              <a:gd name="connsiteY1" fmla="*/ 6858000 h 6858000"/>
              <a:gd name="connsiteX2" fmla="*/ 8174932 w 8174932"/>
              <a:gd name="connsiteY2" fmla="*/ 0 h 6858000"/>
              <a:gd name="connsiteX3" fmla="*/ 2944847 w 8174932"/>
              <a:gd name="connsiteY3" fmla="*/ 0 h 6858000"/>
              <a:gd name="connsiteX4" fmla="*/ 2646373 w 8174932"/>
              <a:gd name="connsiteY4" fmla="*/ 196447 h 6858000"/>
              <a:gd name="connsiteX5" fmla="*/ 0 w 8174932"/>
              <a:gd name="connsiteY5" fmla="*/ 5321277 h 6858000"/>
              <a:gd name="connsiteX6" fmla="*/ 112445 w 8174932"/>
              <a:gd name="connsiteY6" fmla="*/ 65108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74932" h="6858000">
                <a:moveTo>
                  <a:pt x="190266" y="6858000"/>
                </a:moveTo>
                <a:lnTo>
                  <a:pt x="8174932" y="6858000"/>
                </a:lnTo>
                <a:lnTo>
                  <a:pt x="8174932" y="0"/>
                </a:lnTo>
                <a:lnTo>
                  <a:pt x="2944847" y="0"/>
                </a:lnTo>
                <a:lnTo>
                  <a:pt x="2646373" y="196447"/>
                </a:lnTo>
                <a:cubicBezTo>
                  <a:pt x="1044779" y="1335395"/>
                  <a:pt x="0" y="3206327"/>
                  <a:pt x="0" y="5321277"/>
                </a:cubicBezTo>
                <a:cubicBezTo>
                  <a:pt x="0" y="5727999"/>
                  <a:pt x="38639" y="6125696"/>
                  <a:pt x="112445" y="6510898"/>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E2B88F5-809D-3CD3-E476-A417A4792403}"/>
              </a:ext>
            </a:extLst>
          </p:cNvPr>
          <p:cNvSpPr>
            <a:spLocks noGrp="1"/>
          </p:cNvSpPr>
          <p:nvPr>
            <p:ph type="title"/>
          </p:nvPr>
        </p:nvSpPr>
        <p:spPr>
          <a:xfrm>
            <a:off x="804672" y="234110"/>
            <a:ext cx="5936370" cy="3466213"/>
          </a:xfrm>
        </p:spPr>
        <p:txBody>
          <a:bodyPr vert="horz" lIns="91440" tIns="45720" rIns="91440" bIns="45720" rtlCol="0" anchor="b">
            <a:normAutofit/>
          </a:bodyPr>
          <a:lstStyle/>
          <a:p>
            <a:r>
              <a:rPr lang="en-US" sz="7200" kern="1200" dirty="0">
                <a:solidFill>
                  <a:srgbClr val="FFFFFF"/>
                </a:solidFill>
                <a:latin typeface="+mj-lt"/>
                <a:ea typeface="+mj-ea"/>
                <a:cs typeface="+mj-cs"/>
              </a:rPr>
              <a:t>Thank you</a:t>
            </a:r>
          </a:p>
        </p:txBody>
      </p:sp>
    </p:spTree>
    <p:extLst>
      <p:ext uri="{BB962C8B-B14F-4D97-AF65-F5344CB8AC3E}">
        <p14:creationId xmlns:p14="http://schemas.microsoft.com/office/powerpoint/2010/main" val="258602776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FA845-0098-D4A8-ECDF-F0E05D5693D5}"/>
              </a:ext>
            </a:extLst>
          </p:cNvPr>
          <p:cNvSpPr>
            <a:spLocks noGrp="1"/>
          </p:cNvSpPr>
          <p:nvPr>
            <p:ph type="title"/>
          </p:nvPr>
        </p:nvSpPr>
        <p:spPr>
          <a:xfrm>
            <a:off x="804673" y="1445494"/>
            <a:ext cx="3616856" cy="4376572"/>
          </a:xfrm>
        </p:spPr>
        <p:txBody>
          <a:bodyPr anchor="ctr">
            <a:normAutofit/>
          </a:bodyPr>
          <a:lstStyle/>
          <a:p>
            <a:r>
              <a:rPr lang="en-US" sz="4800" dirty="0"/>
              <a:t>Problem : static traffic light management system </a:t>
            </a:r>
            <a:endParaRPr lang="en-IN" sz="4800" dirty="0"/>
          </a:p>
        </p:txBody>
      </p:sp>
      <p:sp>
        <p:nvSpPr>
          <p:cNvPr id="35" name="Freeform: Shape 24">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26">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2">
            <a:extLst>
              <a:ext uri="{FF2B5EF4-FFF2-40B4-BE49-F238E27FC236}">
                <a16:creationId xmlns:a16="http://schemas.microsoft.com/office/drawing/2014/main" id="{BA0B7CC3-F2E2-87B3-4BF3-15DF5BAD3997}"/>
              </a:ext>
            </a:extLst>
          </p:cNvPr>
          <p:cNvSpPr>
            <a:spLocks noGrp="1"/>
          </p:cNvSpPr>
          <p:nvPr>
            <p:ph idx="1"/>
          </p:nvPr>
        </p:nvSpPr>
        <p:spPr>
          <a:xfrm>
            <a:off x="6096000" y="1399032"/>
            <a:ext cx="5501834" cy="4471416"/>
          </a:xfrm>
        </p:spPr>
        <p:txBody>
          <a:bodyPr anchor="ctr">
            <a:normAutofit/>
          </a:bodyPr>
          <a:lstStyle/>
          <a:p>
            <a:r>
              <a:rPr lang="en-IN" sz="1700" dirty="0">
                <a:solidFill>
                  <a:schemeClr val="bg1"/>
                </a:solidFill>
                <a:effectLst/>
                <a:latin typeface="Times New Roman" panose="02020603050405020304" pitchFamily="18" charset="0"/>
                <a:ea typeface="Calibri" panose="020F0502020204030204" pitchFamily="34" charset="0"/>
              </a:rPr>
              <a:t>Traffic is the major issue in most of the country because of rapidly increasing of vehicles on road and our older structure is not that much intelligent to manage problem efficiently. As we know that technology is improving day by day, so we need to upgrade our systems.</a:t>
            </a:r>
          </a:p>
          <a:p>
            <a:r>
              <a:rPr lang="en-IN" sz="1700" dirty="0">
                <a:solidFill>
                  <a:schemeClr val="bg1"/>
                </a:solidFill>
                <a:effectLst/>
                <a:latin typeface="Times New Roman" panose="02020603050405020304" pitchFamily="18" charset="0"/>
                <a:ea typeface="Calibri" panose="020F0502020204030204" pitchFamily="34" charset="0"/>
              </a:rPr>
              <a:t> In this project we trying to manage our traffic light according to the congestion on the road so that we can avoid traffic and reduce waiting time efficiently than a static traffic light controlling system.</a:t>
            </a:r>
          </a:p>
          <a:p>
            <a:r>
              <a:rPr lang="en-IN" sz="1700" dirty="0">
                <a:solidFill>
                  <a:schemeClr val="bg1"/>
                </a:solidFill>
                <a:latin typeface="Times New Roman" panose="02020603050405020304" pitchFamily="18" charset="0"/>
              </a:rPr>
              <a:t>So we trying to manage it dynamically by using IOT and computer vision </a:t>
            </a:r>
          </a:p>
        </p:txBody>
      </p:sp>
    </p:spTree>
    <p:extLst>
      <p:ext uri="{BB962C8B-B14F-4D97-AF65-F5344CB8AC3E}">
        <p14:creationId xmlns:p14="http://schemas.microsoft.com/office/powerpoint/2010/main" val="365719138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3" descr="Diagram&#10;&#10;Description automatically generated">
            <a:extLst>
              <a:ext uri="{FF2B5EF4-FFF2-40B4-BE49-F238E27FC236}">
                <a16:creationId xmlns:a16="http://schemas.microsoft.com/office/drawing/2014/main" id="{EDCDC0DC-2AA5-99E3-1235-E21810492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7390796" y="1498432"/>
            <a:ext cx="4378880" cy="2189440"/>
          </a:xfrm>
          <a:prstGeom prst="rect">
            <a:avLst/>
          </a:prstGeom>
          <a:noFill/>
        </p:spPr>
      </p:pic>
      <p:sp>
        <p:nvSpPr>
          <p:cNvPr id="38" name="Freeform: Shape 37">
            <a:extLst>
              <a:ext uri="{FF2B5EF4-FFF2-40B4-BE49-F238E27FC236}">
                <a16:creationId xmlns:a16="http://schemas.microsoft.com/office/drawing/2014/main" id="{9B38642C-62C4-4E31-A5D3-BB1DD8CA3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3583" cy="6858478"/>
          </a:xfrm>
          <a:custGeom>
            <a:avLst/>
            <a:gdLst>
              <a:gd name="connsiteX0" fmla="*/ 0 w 8663583"/>
              <a:gd name="connsiteY0" fmla="*/ 0 h 6858478"/>
              <a:gd name="connsiteX1" fmla="*/ 480486 w 8663583"/>
              <a:gd name="connsiteY1" fmla="*/ 0 h 6858478"/>
              <a:gd name="connsiteX2" fmla="*/ 4415403 w 8663583"/>
              <a:gd name="connsiteY2" fmla="*/ 0 h 6858478"/>
              <a:gd name="connsiteX3" fmla="*/ 5481631 w 8663583"/>
              <a:gd name="connsiteY3" fmla="*/ 0 h 6858478"/>
              <a:gd name="connsiteX4" fmla="*/ 5487208 w 8663583"/>
              <a:gd name="connsiteY4" fmla="*/ 0 h 6858478"/>
              <a:gd name="connsiteX5" fmla="*/ 8663583 w 8663583"/>
              <a:gd name="connsiteY5" fmla="*/ 6858478 h 6858478"/>
              <a:gd name="connsiteX6" fmla="*/ 1239028 w 8663583"/>
              <a:gd name="connsiteY6" fmla="*/ 6858478 h 6858478"/>
              <a:gd name="connsiteX7" fmla="*/ 1239288 w 8663583"/>
              <a:gd name="connsiteY7" fmla="*/ 6857916 h 6858478"/>
              <a:gd name="connsiteX8" fmla="*/ 480486 w 8663583"/>
              <a:gd name="connsiteY8" fmla="*/ 6857916 h 6858478"/>
              <a:gd name="connsiteX9" fmla="*/ 480486 w 8663583"/>
              <a:gd name="connsiteY9" fmla="*/ 6858000 h 6858478"/>
              <a:gd name="connsiteX10" fmla="*/ 0 w 8663583"/>
              <a:gd name="connsiteY10"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663583" h="6858478">
                <a:moveTo>
                  <a:pt x="0" y="0"/>
                </a:moveTo>
                <a:lnTo>
                  <a:pt x="480486" y="0"/>
                </a:lnTo>
                <a:lnTo>
                  <a:pt x="4415403" y="0"/>
                </a:lnTo>
                <a:lnTo>
                  <a:pt x="5481631" y="0"/>
                </a:lnTo>
                <a:lnTo>
                  <a:pt x="5487208" y="0"/>
                </a:lnTo>
                <a:lnTo>
                  <a:pt x="8663583" y="6858478"/>
                </a:lnTo>
                <a:lnTo>
                  <a:pt x="1239028" y="6858478"/>
                </a:lnTo>
                <a:lnTo>
                  <a:pt x="1239288" y="6857916"/>
                </a:lnTo>
                <a:lnTo>
                  <a:pt x="480486" y="6857916"/>
                </a:lnTo>
                <a:lnTo>
                  <a:pt x="480486"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A9F66240-8C38-4069-A5C9-2D3FCD97E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234957" cy="6858478"/>
          </a:xfrm>
          <a:custGeom>
            <a:avLst/>
            <a:gdLst>
              <a:gd name="connsiteX0" fmla="*/ 156905 w 8234957"/>
              <a:gd name="connsiteY0" fmla="*/ 0 h 6858478"/>
              <a:gd name="connsiteX1" fmla="*/ 3986777 w 8234957"/>
              <a:gd name="connsiteY1" fmla="*/ 0 h 6858478"/>
              <a:gd name="connsiteX2" fmla="*/ 5053005 w 8234957"/>
              <a:gd name="connsiteY2" fmla="*/ 0 h 6858478"/>
              <a:gd name="connsiteX3" fmla="*/ 5058582 w 8234957"/>
              <a:gd name="connsiteY3" fmla="*/ 0 h 6858478"/>
              <a:gd name="connsiteX4" fmla="*/ 8234957 w 8234957"/>
              <a:gd name="connsiteY4" fmla="*/ 6858478 h 6858478"/>
              <a:gd name="connsiteX5" fmla="*/ 810402 w 8234957"/>
              <a:gd name="connsiteY5" fmla="*/ 6858478 h 6858478"/>
              <a:gd name="connsiteX6" fmla="*/ 810662 w 8234957"/>
              <a:gd name="connsiteY6" fmla="*/ 6857916 h 6858478"/>
              <a:gd name="connsiteX7" fmla="*/ 156905 w 8234957"/>
              <a:gd name="connsiteY7" fmla="*/ 6857916 h 6858478"/>
              <a:gd name="connsiteX8" fmla="*/ 156905 w 8234957"/>
              <a:gd name="connsiteY8" fmla="*/ 6858478 h 6858478"/>
              <a:gd name="connsiteX9" fmla="*/ 0 w 8234957"/>
              <a:gd name="connsiteY9" fmla="*/ 6858478 h 6858478"/>
              <a:gd name="connsiteX10" fmla="*/ 0 w 8234957"/>
              <a:gd name="connsiteY10" fmla="*/ 479 h 6858478"/>
              <a:gd name="connsiteX11" fmla="*/ 156905 w 8234957"/>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34957" h="6858478">
                <a:moveTo>
                  <a:pt x="156905" y="0"/>
                </a:moveTo>
                <a:lnTo>
                  <a:pt x="3986777" y="0"/>
                </a:lnTo>
                <a:lnTo>
                  <a:pt x="5053005" y="0"/>
                </a:lnTo>
                <a:lnTo>
                  <a:pt x="5058582" y="0"/>
                </a:lnTo>
                <a:lnTo>
                  <a:pt x="8234957" y="6858478"/>
                </a:lnTo>
                <a:lnTo>
                  <a:pt x="810402" y="6858478"/>
                </a:lnTo>
                <a:lnTo>
                  <a:pt x="810662" y="6857916"/>
                </a:lnTo>
                <a:lnTo>
                  <a:pt x="156905" y="6857916"/>
                </a:lnTo>
                <a:lnTo>
                  <a:pt x="156905" y="6858478"/>
                </a:lnTo>
                <a:lnTo>
                  <a:pt x="0" y="6858478"/>
                </a:lnTo>
                <a:lnTo>
                  <a:pt x="0" y="479"/>
                </a:lnTo>
                <a:lnTo>
                  <a:pt x="15690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8AA8185-EEA2-D130-FA76-69F6C812AC28}"/>
              </a:ext>
            </a:extLst>
          </p:cNvPr>
          <p:cNvSpPr>
            <a:spLocks noGrp="1"/>
          </p:cNvSpPr>
          <p:nvPr>
            <p:ph type="title"/>
          </p:nvPr>
        </p:nvSpPr>
        <p:spPr>
          <a:xfrm>
            <a:off x="804672" y="365125"/>
            <a:ext cx="4378881" cy="1325563"/>
          </a:xfrm>
        </p:spPr>
        <p:txBody>
          <a:bodyPr>
            <a:normAutofit/>
          </a:bodyPr>
          <a:lstStyle/>
          <a:p>
            <a:r>
              <a:rPr lang="en-IN" b="1"/>
              <a:t>Proposed method</a:t>
            </a:r>
            <a:endParaRPr lang="en-IN"/>
          </a:p>
        </p:txBody>
      </p:sp>
      <p:sp>
        <p:nvSpPr>
          <p:cNvPr id="22" name="Content Placeholder 2">
            <a:extLst>
              <a:ext uri="{FF2B5EF4-FFF2-40B4-BE49-F238E27FC236}">
                <a16:creationId xmlns:a16="http://schemas.microsoft.com/office/drawing/2014/main" id="{A07035F3-5C6E-F37D-86D0-6C2BED537E1D}"/>
              </a:ext>
            </a:extLst>
          </p:cNvPr>
          <p:cNvSpPr>
            <a:spLocks noGrp="1"/>
          </p:cNvSpPr>
          <p:nvPr>
            <p:ph idx="1"/>
          </p:nvPr>
        </p:nvSpPr>
        <p:spPr>
          <a:xfrm>
            <a:off x="804672" y="2020824"/>
            <a:ext cx="5076090" cy="4151376"/>
          </a:xfrm>
        </p:spPr>
        <p:txBody>
          <a:bodyPr>
            <a:normAutofit/>
          </a:bodyPr>
          <a:lstStyle/>
          <a:p>
            <a:pPr>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Algorithm :</a:t>
            </a:r>
            <a:endParaRPr lang="en-IN" sz="2000" b="1"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Read data from cam ESP32</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Send the data to </a:t>
            </a:r>
            <a:r>
              <a:rPr lang="en-IN" sz="2000" dirty="0">
                <a:latin typeface="Times New Roman" panose="02020603050405020304" pitchFamily="18" charset="0"/>
                <a:ea typeface="Calibri" panose="020F0502020204030204" pitchFamily="34" charset="0"/>
                <a:cs typeface="Times New Roman" panose="02020603050405020304" pitchFamily="18" charset="0"/>
              </a:rPr>
              <a:t>Google </a:t>
            </a:r>
            <a:r>
              <a:rPr lang="en-IN" sz="2000" dirty="0" err="1">
                <a:latin typeface="Times New Roman" panose="02020603050405020304" pitchFamily="18" charset="0"/>
                <a:ea typeface="Calibri" panose="020F0502020204030204" pitchFamily="34" charset="0"/>
                <a:cs typeface="Times New Roman" panose="02020603050405020304" pitchFamily="18" charset="0"/>
              </a:rPr>
              <a:t>Colab</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Calculate the density of vehicles using computer vision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Set timer for each light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Calculate the sum of each timer and store in a variable x</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Wait unit x sec over</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Repeat from step 1</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2000" dirty="0"/>
          </a:p>
        </p:txBody>
      </p:sp>
      <p:sp>
        <p:nvSpPr>
          <p:cNvPr id="4" name="TextBox 3">
            <a:extLst>
              <a:ext uri="{FF2B5EF4-FFF2-40B4-BE49-F238E27FC236}">
                <a16:creationId xmlns:a16="http://schemas.microsoft.com/office/drawing/2014/main" id="{88FDBFB4-FDB3-F0A2-4AB6-68000FC2A2A5}"/>
              </a:ext>
            </a:extLst>
          </p:cNvPr>
          <p:cNvSpPr txBox="1"/>
          <p:nvPr/>
        </p:nvSpPr>
        <p:spPr>
          <a:xfrm>
            <a:off x="8880346" y="4728812"/>
            <a:ext cx="3094892" cy="1754326"/>
          </a:xfrm>
          <a:prstGeom prst="rect">
            <a:avLst/>
          </a:prstGeom>
          <a:noFill/>
        </p:spPr>
        <p:txBody>
          <a:bodyPr wrap="square" rtlCol="0">
            <a:spAutoFit/>
          </a:bodyPr>
          <a:lstStyle/>
          <a:p>
            <a:r>
              <a:rPr lang="en-US" dirty="0">
                <a:solidFill>
                  <a:schemeClr val="bg1"/>
                </a:solidFill>
              </a:rPr>
              <a:t>1. sending image data from ESP32 to PC.</a:t>
            </a:r>
          </a:p>
          <a:p>
            <a:r>
              <a:rPr lang="en-US" dirty="0">
                <a:solidFill>
                  <a:schemeClr val="bg1"/>
                </a:solidFill>
              </a:rPr>
              <a:t>2. sending variables data to </a:t>
            </a:r>
            <a:r>
              <a:rPr lang="en-US" dirty="0" err="1">
                <a:solidFill>
                  <a:schemeClr val="bg1"/>
                </a:solidFill>
              </a:rPr>
              <a:t>arduino</a:t>
            </a:r>
            <a:r>
              <a:rPr lang="en-US" dirty="0">
                <a:solidFill>
                  <a:schemeClr val="bg1"/>
                </a:solidFill>
              </a:rPr>
              <a:t> Uno.</a:t>
            </a:r>
          </a:p>
          <a:p>
            <a:r>
              <a:rPr lang="en-US" dirty="0">
                <a:solidFill>
                  <a:schemeClr val="bg1"/>
                </a:solidFill>
              </a:rPr>
              <a:t>3. </a:t>
            </a:r>
            <a:r>
              <a:rPr lang="en-US" dirty="0" err="1">
                <a:solidFill>
                  <a:schemeClr val="bg1"/>
                </a:solidFill>
              </a:rPr>
              <a:t>arduino</a:t>
            </a:r>
            <a:r>
              <a:rPr lang="en-US" dirty="0">
                <a:solidFill>
                  <a:schemeClr val="bg1"/>
                </a:solidFill>
              </a:rPr>
              <a:t> operate traffic lights</a:t>
            </a:r>
          </a:p>
          <a:p>
            <a:endParaRPr lang="en-IN" dirty="0">
              <a:solidFill>
                <a:schemeClr val="bg1"/>
              </a:solidFill>
            </a:endParaRPr>
          </a:p>
        </p:txBody>
      </p:sp>
      <p:sp>
        <p:nvSpPr>
          <p:cNvPr id="5" name="TextBox 4">
            <a:extLst>
              <a:ext uri="{FF2B5EF4-FFF2-40B4-BE49-F238E27FC236}">
                <a16:creationId xmlns:a16="http://schemas.microsoft.com/office/drawing/2014/main" id="{AB9C9B79-4C31-1363-7271-1F32B1848085}"/>
              </a:ext>
            </a:extLst>
          </p:cNvPr>
          <p:cNvSpPr txBox="1"/>
          <p:nvPr/>
        </p:nvSpPr>
        <p:spPr>
          <a:xfrm>
            <a:off x="8449965" y="3757452"/>
            <a:ext cx="2781431" cy="369332"/>
          </a:xfrm>
          <a:prstGeom prst="rect">
            <a:avLst/>
          </a:prstGeom>
          <a:noFill/>
        </p:spPr>
        <p:txBody>
          <a:bodyPr wrap="square" rtlCol="0">
            <a:spAutoFit/>
          </a:bodyPr>
          <a:lstStyle/>
          <a:p>
            <a:r>
              <a:rPr lang="en-US" dirty="0">
                <a:solidFill>
                  <a:schemeClr val="bg1"/>
                </a:solidFill>
              </a:rPr>
              <a:t>Figure:1 propose method</a:t>
            </a:r>
            <a:endParaRPr lang="en-IN" dirty="0"/>
          </a:p>
        </p:txBody>
      </p:sp>
    </p:spTree>
    <p:extLst>
      <p:ext uri="{BB962C8B-B14F-4D97-AF65-F5344CB8AC3E}">
        <p14:creationId xmlns:p14="http://schemas.microsoft.com/office/powerpoint/2010/main" val="219422305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1F24C3-7416-D5A8-8AF8-E39C3A0E6EC2}"/>
              </a:ext>
            </a:extLst>
          </p:cNvPr>
          <p:cNvSpPr>
            <a:spLocks noGrp="1"/>
          </p:cNvSpPr>
          <p:nvPr>
            <p:ph type="title"/>
          </p:nvPr>
        </p:nvSpPr>
        <p:spPr>
          <a:xfrm>
            <a:off x="1371597" y="348865"/>
            <a:ext cx="10044023" cy="877729"/>
          </a:xfrm>
        </p:spPr>
        <p:txBody>
          <a:bodyPr anchor="ctr">
            <a:normAutofit/>
          </a:bodyPr>
          <a:lstStyle/>
          <a:p>
            <a:r>
              <a:rPr lang="en-US" sz="4000" dirty="0">
                <a:solidFill>
                  <a:srgbClr val="FFFFFF"/>
                </a:solidFill>
              </a:rPr>
              <a:t>To-Do List</a:t>
            </a:r>
            <a:endParaRPr lang="en-IN" sz="4000" dirty="0">
              <a:solidFill>
                <a:srgbClr val="FFFFFF"/>
              </a:solidFill>
            </a:endParaRPr>
          </a:p>
        </p:txBody>
      </p:sp>
      <p:graphicFrame>
        <p:nvGraphicFramePr>
          <p:cNvPr id="21" name="Content Placeholder 2">
            <a:extLst>
              <a:ext uri="{FF2B5EF4-FFF2-40B4-BE49-F238E27FC236}">
                <a16:creationId xmlns:a16="http://schemas.microsoft.com/office/drawing/2014/main" id="{CEB02E09-0886-615D-1FA2-ADBAD7238EF9}"/>
              </a:ext>
            </a:extLst>
          </p:cNvPr>
          <p:cNvGraphicFramePr>
            <a:graphicFrameLocks noGrp="1"/>
          </p:cNvGraphicFramePr>
          <p:nvPr>
            <p:ph idx="1"/>
            <p:extLst>
              <p:ext uri="{D42A27DB-BD31-4B8C-83A1-F6EECF244321}">
                <p14:modId xmlns:p14="http://schemas.microsoft.com/office/powerpoint/2010/main" val="171715758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30" name="Picture 6" descr="Check Mark Icon Transparent, HD Png Download , Transparent Png Image -  PNGitem">
            <a:extLst>
              <a:ext uri="{FF2B5EF4-FFF2-40B4-BE49-F238E27FC236}">
                <a16:creationId xmlns:a16="http://schemas.microsoft.com/office/drawing/2014/main" id="{8241749F-431E-0978-2229-96CB77537CC2}"/>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5762" t="6121" r="15412" b="4880"/>
          <a:stretch/>
        </p:blipFill>
        <p:spPr bwMode="auto">
          <a:xfrm>
            <a:off x="1785938" y="5737222"/>
            <a:ext cx="700087" cy="70422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6" name="Picture 6" descr="Check Mark Icon Transparent, HD Png Download , Transparent Png Image -  PNGitem">
            <a:extLst>
              <a:ext uri="{FF2B5EF4-FFF2-40B4-BE49-F238E27FC236}">
                <a16:creationId xmlns:a16="http://schemas.microsoft.com/office/drawing/2014/main" id="{C568CD16-2DFC-3937-E84E-625A1E506F2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5762" t="6121" r="15412" b="4880"/>
          <a:stretch/>
        </p:blipFill>
        <p:spPr bwMode="auto">
          <a:xfrm>
            <a:off x="5693521" y="5877470"/>
            <a:ext cx="700087" cy="70422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8608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2" name="Group 2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2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2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36EE81CF-B72D-4582-5ABE-C9209D9E7B50}"/>
              </a:ext>
            </a:extLst>
          </p:cNvPr>
          <p:cNvSpPr>
            <a:spLocks noGrp="1"/>
          </p:cNvSpPr>
          <p:nvPr>
            <p:ph type="title"/>
          </p:nvPr>
        </p:nvSpPr>
        <p:spPr>
          <a:xfrm>
            <a:off x="535020" y="685800"/>
            <a:ext cx="2780271" cy="5105400"/>
          </a:xfrm>
        </p:spPr>
        <p:txBody>
          <a:bodyPr>
            <a:normAutofit/>
          </a:bodyPr>
          <a:lstStyle/>
          <a:p>
            <a:r>
              <a:rPr lang="en-US" sz="4000">
                <a:solidFill>
                  <a:srgbClr val="FFFFFF"/>
                </a:solidFill>
              </a:rPr>
              <a:t>Component Used</a:t>
            </a:r>
            <a:endParaRPr lang="en-IN" sz="4000">
              <a:solidFill>
                <a:srgbClr val="FFFFFF"/>
              </a:solidFill>
            </a:endParaRPr>
          </a:p>
        </p:txBody>
      </p:sp>
      <p:graphicFrame>
        <p:nvGraphicFramePr>
          <p:cNvPr id="5" name="Content Placeholder 2">
            <a:extLst>
              <a:ext uri="{FF2B5EF4-FFF2-40B4-BE49-F238E27FC236}">
                <a16:creationId xmlns:a16="http://schemas.microsoft.com/office/drawing/2014/main" id="{FFA3BAA5-E201-C061-B779-4EBD4BA229B1}"/>
              </a:ext>
            </a:extLst>
          </p:cNvPr>
          <p:cNvGraphicFramePr>
            <a:graphicFrameLocks noGrp="1"/>
          </p:cNvGraphicFramePr>
          <p:nvPr>
            <p:ph idx="1"/>
            <p:extLst>
              <p:ext uri="{D42A27DB-BD31-4B8C-83A1-F6EECF244321}">
                <p14:modId xmlns:p14="http://schemas.microsoft.com/office/powerpoint/2010/main" val="1949270835"/>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4150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7" name="Rectangle 104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F099931-21C4-C607-74BA-E0A25C75D885}"/>
              </a:ext>
            </a:extLst>
          </p:cNvPr>
          <p:cNvSpPr>
            <a:spLocks noGrp="1"/>
          </p:cNvSpPr>
          <p:nvPr>
            <p:ph type="title"/>
          </p:nvPr>
        </p:nvSpPr>
        <p:spPr>
          <a:xfrm>
            <a:off x="6527800" y="448721"/>
            <a:ext cx="4713997" cy="1225650"/>
          </a:xfrm>
        </p:spPr>
        <p:txBody>
          <a:bodyPr anchor="b">
            <a:normAutofit/>
          </a:bodyPr>
          <a:lstStyle/>
          <a:p>
            <a:r>
              <a:rPr lang="en-US" sz="3800" dirty="0">
                <a:solidFill>
                  <a:schemeClr val="bg1"/>
                </a:solidFill>
              </a:rPr>
              <a:t>Arduino Uno : </a:t>
            </a:r>
            <a:endParaRPr lang="en-IN" sz="3800" dirty="0">
              <a:solidFill>
                <a:schemeClr val="bg1"/>
              </a:solidFill>
            </a:endParaRPr>
          </a:p>
        </p:txBody>
      </p:sp>
      <p:pic>
        <p:nvPicPr>
          <p:cNvPr id="1036" name="Picture 12" descr="Arduino uno hi-res stock photography and images - Alamy">
            <a:extLst>
              <a:ext uri="{FF2B5EF4-FFF2-40B4-BE49-F238E27FC236}">
                <a16:creationId xmlns:a16="http://schemas.microsoft.com/office/drawing/2014/main" id="{A56D957F-0D28-C117-4B03-06AEBFDB7D5E}"/>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4339" b="88946" l="2462" r="91692">
                        <a14:foregroundMark x1="2923" y1="17355" x2="16308" y2="16942"/>
                        <a14:foregroundMark x1="16308" y1="16942" x2="25231" y2="17045"/>
                        <a14:foregroundMark x1="25231" y1="17045" x2="11154" y2="15496"/>
                        <a14:foregroundMark x1="11154" y1="15496" x2="11385" y2="5062"/>
                        <a14:foregroundMark x1="11385" y1="5062" x2="26769" y2="2583"/>
                        <a14:foregroundMark x1="26769" y1="2583" x2="38308" y2="6198"/>
                        <a14:foregroundMark x1="38308" y1="6198" x2="43000" y2="21178"/>
                        <a14:foregroundMark x1="43000" y1="21178" x2="42846" y2="22211"/>
                        <a14:foregroundMark x1="57846" y1="19731" x2="65846" y2="7438"/>
                        <a14:foregroundMark x1="65846" y1="7438" x2="79000" y2="6198"/>
                        <a14:foregroundMark x1="79000" y1="6198" x2="84538" y2="26446"/>
                        <a14:foregroundMark x1="84538" y1="26446" x2="85231" y2="40393"/>
                        <a14:foregroundMark x1="85231" y1="40393" x2="84769" y2="41839"/>
                        <a14:foregroundMark x1="11615" y1="16736" x2="3769" y2="16736"/>
                        <a14:foregroundMark x1="3769" y1="16736" x2="2462" y2="27686"/>
                        <a14:foregroundMark x1="2462" y1="27686" x2="11923" y2="33678"/>
                        <a14:foregroundMark x1="11923" y1="33678" x2="12692" y2="41219"/>
                        <a14:foregroundMark x1="16154" y1="6921" x2="15692" y2="9711"/>
                        <a14:foregroundMark x1="29385" y1="2893" x2="49769" y2="2479"/>
                        <a14:foregroundMark x1="49769" y1="2479" x2="85231" y2="4752"/>
                        <a14:foregroundMark x1="85231" y1="4752" x2="89769" y2="4442"/>
                        <a14:foregroundMark x1="94077" y1="28926" x2="91692" y2="80475"/>
                        <a14:foregroundMark x1="91692" y1="80475" x2="88385" y2="88946"/>
                        <a14:foregroundMark x1="20923" y1="6612" x2="20462" y2="7541"/>
                        <a14:foregroundMark x1="16615" y1="6302" x2="20231" y2="6302"/>
                        <a14:foregroundMark x1="3846" y1="17665" x2="11615" y2="30992"/>
                        <a14:foregroundMark x1="11615" y1="30992" x2="24231" y2="32231"/>
                        <a14:foregroundMark x1="24231" y1="32231" x2="21462" y2="19731"/>
                        <a14:foregroundMark x1="21462" y1="19731" x2="3846" y2="17355"/>
                      </a14:backgroundRemoval>
                    </a14:imgEffect>
                  </a14:imgLayer>
                </a14:imgProps>
              </a:ext>
              <a:ext uri="{28A0092B-C50C-407E-A947-70E740481C1C}">
                <a14:useLocalDpi xmlns:a14="http://schemas.microsoft.com/office/drawing/2010/main" val="0"/>
              </a:ext>
            </a:extLst>
          </a:blip>
          <a:srcRect l="2430" r="5740" b="11667"/>
          <a:stretch/>
        </p:blipFill>
        <p:spPr bwMode="auto">
          <a:xfrm>
            <a:off x="-2346" y="1398592"/>
            <a:ext cx="5666547" cy="4060815"/>
          </a:xfrm>
          <a:prstGeom prst="rect">
            <a:avLst/>
          </a:prstGeom>
          <a:noFill/>
          <a:extLst>
            <a:ext uri="{909E8E84-426E-40DD-AFC4-6F175D3DCCD1}">
              <a14:hiddenFill xmlns:a14="http://schemas.microsoft.com/office/drawing/2010/main">
                <a:solidFill>
                  <a:srgbClr val="FFFFFF"/>
                </a:solidFill>
              </a14:hiddenFill>
            </a:ext>
          </a:extLst>
        </p:spPr>
      </p:pic>
      <p:cxnSp>
        <p:nvCxnSpPr>
          <p:cNvPr id="1058" name="Straight Connector 104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490A27C-9890-4334-07C3-76686CA5B5A5}"/>
              </a:ext>
            </a:extLst>
          </p:cNvPr>
          <p:cNvSpPr>
            <a:spLocks noGrp="1"/>
          </p:cNvSpPr>
          <p:nvPr>
            <p:ph idx="1"/>
          </p:nvPr>
        </p:nvSpPr>
        <p:spPr>
          <a:xfrm>
            <a:off x="6527800" y="1909192"/>
            <a:ext cx="4713997" cy="3647710"/>
          </a:xfrm>
        </p:spPr>
        <p:txBody>
          <a:bodyPr>
            <a:normAutofit/>
          </a:bodyPr>
          <a:lstStyle/>
          <a:p>
            <a:pPr marL="0" indent="0">
              <a:buNone/>
            </a:pPr>
            <a:r>
              <a:rPr lang="en-US" sz="1700">
                <a:solidFill>
                  <a:schemeClr val="bg1"/>
                </a:solidFill>
              </a:rPr>
              <a:t>Arduino is open source hardware board with many open source libraries to interface its on board microcontroller with many other external components like LED , motors, LCD, keypad, Bluetooth module, GSM module and many other things one want to interface with Arduino board. Arduino is basically make from a microcontroller but Arduino have all external socket to connect with other devices and it also have built in programmer which is used to program Arduino from computer. So Arduino is a complete board which include all things to connect with external peripheral and easy to program through computer. There are many Arduino boards are available. But Arduino UNO R3 which is very</a:t>
            </a:r>
            <a:endParaRPr lang="en-IN" sz="1700">
              <a:solidFill>
                <a:schemeClr val="bg1"/>
              </a:solidFill>
            </a:endParaRPr>
          </a:p>
        </p:txBody>
      </p:sp>
      <p:cxnSp>
        <p:nvCxnSpPr>
          <p:cNvPr id="1045" name="Straight Connector 104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AE3A09E-629D-13EE-166F-AAEFF68C4F10}"/>
              </a:ext>
            </a:extLst>
          </p:cNvPr>
          <p:cNvSpPr txBox="1"/>
          <p:nvPr/>
        </p:nvSpPr>
        <p:spPr>
          <a:xfrm>
            <a:off x="2208627" y="5789371"/>
            <a:ext cx="2855742" cy="369332"/>
          </a:xfrm>
          <a:prstGeom prst="rect">
            <a:avLst/>
          </a:prstGeom>
          <a:noFill/>
        </p:spPr>
        <p:txBody>
          <a:bodyPr wrap="square" rtlCol="0">
            <a:spAutoFit/>
          </a:bodyPr>
          <a:lstStyle/>
          <a:p>
            <a:r>
              <a:rPr lang="en-IN" dirty="0">
                <a:solidFill>
                  <a:schemeClr val="bg1"/>
                </a:solidFill>
              </a:rPr>
              <a:t>Figure : Arduino uno   </a:t>
            </a:r>
          </a:p>
        </p:txBody>
      </p:sp>
    </p:spTree>
    <p:extLst>
      <p:ext uri="{BB962C8B-B14F-4D97-AF65-F5344CB8AC3E}">
        <p14:creationId xmlns:p14="http://schemas.microsoft.com/office/powerpoint/2010/main" val="4179049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943082-E0DF-D181-C4B0-0BC439879AEB}"/>
              </a:ext>
            </a:extLst>
          </p:cNvPr>
          <p:cNvSpPr txBox="1"/>
          <p:nvPr/>
        </p:nvSpPr>
        <p:spPr>
          <a:xfrm>
            <a:off x="805543" y="471488"/>
            <a:ext cx="5006336" cy="5582178"/>
          </a:xfrm>
          <a:prstGeom prst="rect">
            <a:avLst/>
          </a:prstGeom>
        </p:spPr>
        <p:txBody>
          <a:bodyPr vert="horz" lIns="91440" tIns="45720" rIns="91440" bIns="45720" rtlCol="0" anchor="t">
            <a:noAutofit/>
          </a:bodyPr>
          <a:lstStyle/>
          <a:p>
            <a:pPr indent="-228600">
              <a:lnSpc>
                <a:spcPct val="90000"/>
              </a:lnSpc>
              <a:spcAft>
                <a:spcPts val="600"/>
              </a:spcAft>
              <a:buFont typeface="Arial" panose="020B0604020202020204" pitchFamily="34" charset="0"/>
              <a:buChar char="•"/>
            </a:pPr>
            <a:r>
              <a:rPr lang="en-US" b="1" dirty="0"/>
              <a:t>ESP32-CAM:</a:t>
            </a:r>
          </a:p>
          <a:p>
            <a:pPr>
              <a:lnSpc>
                <a:spcPct val="90000"/>
              </a:lnSpc>
              <a:spcAft>
                <a:spcPts val="600"/>
              </a:spcAft>
            </a:pPr>
            <a:r>
              <a:rPr lang="en-US" dirty="0"/>
              <a:t>The ESP32-CAM is a small size, low power consumption camera module based on ESP32. It comes with an OV2640 camera and provides onboard TF card slot. The ESP32-CAM can be widely used in intelligent IoT applications such as wireless video monitoring, </a:t>
            </a:r>
            <a:r>
              <a:rPr lang="en-US" dirty="0" err="1"/>
              <a:t>WiFi</a:t>
            </a:r>
            <a:r>
              <a:rPr lang="en-US" dirty="0"/>
              <a:t> image upload, QR identification, and so on</a:t>
            </a:r>
          </a:p>
          <a:p>
            <a:pPr>
              <a:lnSpc>
                <a:spcPct val="90000"/>
              </a:lnSpc>
              <a:spcAft>
                <a:spcPts val="600"/>
              </a:spcAft>
            </a:pPr>
            <a:endParaRPr lang="en-US" dirty="0"/>
          </a:p>
          <a:p>
            <a:pPr>
              <a:lnSpc>
                <a:spcPct val="90000"/>
              </a:lnSpc>
              <a:spcAft>
                <a:spcPts val="600"/>
              </a:spcAft>
            </a:pPr>
            <a:endParaRPr lang="en-US" b="1" i="0" dirty="0">
              <a:effectLst/>
            </a:endParaRPr>
          </a:p>
          <a:p>
            <a:pPr marL="285750" indent="-285750">
              <a:lnSpc>
                <a:spcPct val="90000"/>
              </a:lnSpc>
              <a:spcAft>
                <a:spcPts val="600"/>
              </a:spcAft>
              <a:buFont typeface="Arial" panose="020B0604020202020204" pitchFamily="34" charset="0"/>
              <a:buChar char="•"/>
            </a:pPr>
            <a:r>
              <a:rPr lang="en-US" b="1" i="0" dirty="0">
                <a:effectLst/>
              </a:rPr>
              <a:t>FTDI adapter</a:t>
            </a:r>
          </a:p>
          <a:p>
            <a:pPr>
              <a:lnSpc>
                <a:spcPct val="90000"/>
              </a:lnSpc>
              <a:spcAft>
                <a:spcPts val="600"/>
              </a:spcAft>
            </a:pPr>
            <a:r>
              <a:rPr lang="en-US" b="0" i="0" dirty="0">
                <a:effectLst/>
              </a:rPr>
              <a:t>It is used for connecting </a:t>
            </a:r>
            <a:r>
              <a:rPr lang="en-US" dirty="0"/>
              <a:t>esp32 cam to PC</a:t>
            </a:r>
            <a:endParaRPr lang="en-US" b="0" i="0" dirty="0">
              <a:effectLst/>
            </a:endParaRP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r>
              <a:rPr lang="en-US" b="0" i="0" dirty="0">
                <a:effectLst/>
              </a:rPr>
              <a:t> </a:t>
            </a:r>
            <a:r>
              <a:rPr lang="en-US" b="1" i="0" dirty="0">
                <a:effectLst/>
              </a:rPr>
              <a:t>Arduino Ethernet Shield</a:t>
            </a:r>
            <a:r>
              <a:rPr lang="en-US" b="0" i="0" dirty="0">
                <a:effectLst/>
              </a:rPr>
              <a:t> </a:t>
            </a:r>
            <a:endParaRPr lang="en-US" dirty="0"/>
          </a:p>
          <a:p>
            <a:pPr>
              <a:lnSpc>
                <a:spcPct val="90000"/>
              </a:lnSpc>
              <a:spcAft>
                <a:spcPts val="600"/>
              </a:spcAft>
            </a:pPr>
            <a:r>
              <a:rPr lang="en-US" dirty="0"/>
              <a:t>The Arduino Ethernet Shield allows an Arduino board to connect to the internet using the Ethernet library </a:t>
            </a:r>
          </a:p>
        </p:txBody>
      </p:sp>
      <p:sp>
        <p:nvSpPr>
          <p:cNvPr id="14" name="Freeform: Shape 9">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1">
            <a:extLst>
              <a:ext uri="{FF2B5EF4-FFF2-40B4-BE49-F238E27FC236}">
                <a16:creationId xmlns:a16="http://schemas.microsoft.com/office/drawing/2014/main" id="{58D44E42-C462-4105-BC86-FE75B4E3C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846" y="0"/>
            <a:ext cx="6024154" cy="685800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picture containing text, electronics&#10;&#10;Description automatically generated">
            <a:extLst>
              <a:ext uri="{FF2B5EF4-FFF2-40B4-BE49-F238E27FC236}">
                <a16:creationId xmlns:a16="http://schemas.microsoft.com/office/drawing/2014/main" id="{9980E6F7-F0E0-FE35-B7C6-1D500C0F1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0741" y="-71764"/>
            <a:ext cx="3048425" cy="6125430"/>
          </a:xfrm>
          <a:prstGeom prst="rect">
            <a:avLst/>
          </a:prstGeom>
        </p:spPr>
      </p:pic>
      <p:sp>
        <p:nvSpPr>
          <p:cNvPr id="8" name="TextBox 7">
            <a:extLst>
              <a:ext uri="{FF2B5EF4-FFF2-40B4-BE49-F238E27FC236}">
                <a16:creationId xmlns:a16="http://schemas.microsoft.com/office/drawing/2014/main" id="{9D0CBCC7-C88E-A146-F9A5-CD966811DF54}"/>
              </a:ext>
            </a:extLst>
          </p:cNvPr>
          <p:cNvSpPr txBox="1"/>
          <p:nvPr/>
        </p:nvSpPr>
        <p:spPr>
          <a:xfrm>
            <a:off x="9326881" y="1659988"/>
            <a:ext cx="301686" cy="369332"/>
          </a:xfrm>
          <a:prstGeom prst="rect">
            <a:avLst/>
          </a:prstGeom>
          <a:noFill/>
        </p:spPr>
        <p:txBody>
          <a:bodyPr wrap="none" rtlCol="0">
            <a:spAutoFit/>
          </a:bodyPr>
          <a:lstStyle/>
          <a:p>
            <a:r>
              <a:rPr lang="en-US" dirty="0">
                <a:solidFill>
                  <a:schemeClr val="bg1"/>
                </a:solidFill>
              </a:rPr>
              <a:t>2</a:t>
            </a:r>
            <a:endParaRPr lang="en-IN" dirty="0">
              <a:solidFill>
                <a:schemeClr val="bg1"/>
              </a:solidFill>
            </a:endParaRPr>
          </a:p>
        </p:txBody>
      </p:sp>
      <p:sp>
        <p:nvSpPr>
          <p:cNvPr id="9" name="TextBox 8">
            <a:extLst>
              <a:ext uri="{FF2B5EF4-FFF2-40B4-BE49-F238E27FC236}">
                <a16:creationId xmlns:a16="http://schemas.microsoft.com/office/drawing/2014/main" id="{72A0DC7C-B1FD-8481-2E71-E5199747F4B9}"/>
              </a:ext>
            </a:extLst>
          </p:cNvPr>
          <p:cNvSpPr txBox="1"/>
          <p:nvPr/>
        </p:nvSpPr>
        <p:spPr>
          <a:xfrm>
            <a:off x="9179923" y="3719230"/>
            <a:ext cx="301686" cy="369332"/>
          </a:xfrm>
          <a:prstGeom prst="rect">
            <a:avLst/>
          </a:prstGeom>
          <a:noFill/>
        </p:spPr>
        <p:txBody>
          <a:bodyPr wrap="none" rtlCol="0">
            <a:spAutoFit/>
          </a:bodyPr>
          <a:lstStyle/>
          <a:p>
            <a:r>
              <a:rPr lang="en-US" dirty="0">
                <a:solidFill>
                  <a:schemeClr val="bg1"/>
                </a:solidFill>
              </a:rPr>
              <a:t>3</a:t>
            </a:r>
            <a:endParaRPr lang="en-IN" dirty="0">
              <a:solidFill>
                <a:schemeClr val="bg1"/>
              </a:solidFill>
            </a:endParaRPr>
          </a:p>
        </p:txBody>
      </p:sp>
      <p:sp>
        <p:nvSpPr>
          <p:cNvPr id="10" name="TextBox 9">
            <a:extLst>
              <a:ext uri="{FF2B5EF4-FFF2-40B4-BE49-F238E27FC236}">
                <a16:creationId xmlns:a16="http://schemas.microsoft.com/office/drawing/2014/main" id="{68347194-1F53-E046-0CB3-297839D3DA34}"/>
              </a:ext>
            </a:extLst>
          </p:cNvPr>
          <p:cNvSpPr txBox="1"/>
          <p:nvPr/>
        </p:nvSpPr>
        <p:spPr>
          <a:xfrm>
            <a:off x="9025195" y="5630836"/>
            <a:ext cx="301686" cy="369332"/>
          </a:xfrm>
          <a:prstGeom prst="rect">
            <a:avLst/>
          </a:prstGeom>
          <a:noFill/>
        </p:spPr>
        <p:txBody>
          <a:bodyPr wrap="none" rtlCol="0">
            <a:spAutoFit/>
          </a:bodyPr>
          <a:lstStyle/>
          <a:p>
            <a:r>
              <a:rPr lang="en-US" dirty="0">
                <a:solidFill>
                  <a:schemeClr val="bg1"/>
                </a:solidFill>
              </a:rPr>
              <a:t>4</a:t>
            </a:r>
            <a:endParaRPr lang="en-IN" dirty="0">
              <a:solidFill>
                <a:schemeClr val="bg1"/>
              </a:solidFill>
            </a:endParaRPr>
          </a:p>
        </p:txBody>
      </p:sp>
    </p:spTree>
    <p:extLst>
      <p:ext uri="{BB962C8B-B14F-4D97-AF65-F5344CB8AC3E}">
        <p14:creationId xmlns:p14="http://schemas.microsoft.com/office/powerpoint/2010/main" val="140844381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E0BE7A7-BA15-60B5-2079-12821D1659EF}"/>
              </a:ext>
            </a:extLst>
          </p:cNvPr>
          <p:cNvSpPr txBox="1"/>
          <p:nvPr/>
        </p:nvSpPr>
        <p:spPr>
          <a:xfrm>
            <a:off x="805543" y="642938"/>
            <a:ext cx="5006336" cy="5410728"/>
          </a:xfrm>
          <a:prstGeom prst="rect">
            <a:avLst/>
          </a:prstGeom>
        </p:spPr>
        <p:txBody>
          <a:bodyPr vert="horz" lIns="91440" tIns="45720" rIns="91440" bIns="45720" rtlCol="0" anchor="t">
            <a:noAutofit/>
          </a:bodyPr>
          <a:lstStyle/>
          <a:p>
            <a:pPr marL="285750" indent="-285750">
              <a:lnSpc>
                <a:spcPct val="90000"/>
              </a:lnSpc>
              <a:spcAft>
                <a:spcPts val="600"/>
              </a:spcAft>
              <a:buFont typeface="Arial" panose="020B0604020202020204" pitchFamily="34" charset="0"/>
              <a:buChar char="•"/>
            </a:pPr>
            <a:r>
              <a:rPr lang="en-US" b="1" dirty="0"/>
              <a:t>Wires :</a:t>
            </a:r>
          </a:p>
          <a:p>
            <a:pPr>
              <a:lnSpc>
                <a:spcPct val="90000"/>
              </a:lnSpc>
              <a:spcAft>
                <a:spcPts val="600"/>
              </a:spcAft>
            </a:pPr>
            <a:r>
              <a:rPr lang="en-US" dirty="0"/>
              <a:t>A wire is a single usually cylindrical, flexible strand or rod of metal. Wires are used to bear mechanical loads or electricity and telecommunications signals.</a:t>
            </a:r>
          </a:p>
          <a:p>
            <a:pPr>
              <a:lnSpc>
                <a:spcPct val="90000"/>
              </a:lnSpc>
              <a:spcAft>
                <a:spcPts val="600"/>
              </a:spcAft>
            </a:pPr>
            <a:endParaRPr lang="en-US" dirty="0"/>
          </a:p>
          <a:p>
            <a:pPr>
              <a:lnSpc>
                <a:spcPct val="90000"/>
              </a:lnSpc>
              <a:spcAft>
                <a:spcPts val="600"/>
              </a:spcAft>
            </a:pPr>
            <a:endParaRPr lang="en-US" dirty="0"/>
          </a:p>
          <a:p>
            <a:pPr marL="285750" indent="-285750">
              <a:lnSpc>
                <a:spcPct val="90000"/>
              </a:lnSpc>
              <a:spcAft>
                <a:spcPts val="600"/>
              </a:spcAft>
              <a:buFont typeface="Arial" panose="020B0604020202020204" pitchFamily="34" charset="0"/>
              <a:buChar char="•"/>
            </a:pPr>
            <a:r>
              <a:rPr lang="en-US" b="1" dirty="0"/>
              <a:t>Resistant :</a:t>
            </a:r>
          </a:p>
          <a:p>
            <a:pPr>
              <a:lnSpc>
                <a:spcPct val="90000"/>
              </a:lnSpc>
              <a:spcAft>
                <a:spcPts val="600"/>
              </a:spcAft>
            </a:pPr>
            <a:r>
              <a:rPr lang="en-US" dirty="0"/>
              <a:t>Resistance is the opposition that a substance offers to the flow of electric current. It is represented by the uppercase letter R. The standard unit of resistance is the ohm, sometimes written out as a word, and sometimes symbolized by the uppercase Greek letter omega:</a:t>
            </a:r>
            <a:endParaRPr lang="en-US" b="1" dirty="0"/>
          </a:p>
          <a:p>
            <a:pPr>
              <a:lnSpc>
                <a:spcPct val="90000"/>
              </a:lnSpc>
              <a:spcAft>
                <a:spcPts val="600"/>
              </a:spcAft>
            </a:pPr>
            <a:endParaRPr lang="en-US" b="1" dirty="0"/>
          </a:p>
          <a:p>
            <a:pPr marL="285750" indent="-285750">
              <a:lnSpc>
                <a:spcPct val="90000"/>
              </a:lnSpc>
              <a:spcAft>
                <a:spcPts val="600"/>
              </a:spcAft>
              <a:buFont typeface="Arial" panose="020B0604020202020204" pitchFamily="34" charset="0"/>
              <a:buChar char="•"/>
            </a:pPr>
            <a:r>
              <a:rPr lang="en-US" b="1" dirty="0"/>
              <a:t>Led :</a:t>
            </a:r>
          </a:p>
          <a:p>
            <a:pPr>
              <a:lnSpc>
                <a:spcPct val="90000"/>
              </a:lnSpc>
              <a:spcAft>
                <a:spcPts val="600"/>
              </a:spcAft>
            </a:pPr>
            <a:r>
              <a:rPr lang="en-US" dirty="0"/>
              <a:t>A light-emitting diode (LED) is a semiconductor light source that emits light when current flows through it</a:t>
            </a:r>
          </a:p>
        </p:txBody>
      </p:sp>
      <p:sp>
        <p:nvSpPr>
          <p:cNvPr id="21" name="Freeform: Shape 20">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58D44E42-C462-4105-BC86-FE75B4E3C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846" y="0"/>
            <a:ext cx="6024154" cy="685800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AutoShape 2">
            <a:extLst>
              <a:ext uri="{FF2B5EF4-FFF2-40B4-BE49-F238E27FC236}">
                <a16:creationId xmlns:a16="http://schemas.microsoft.com/office/drawing/2014/main" id="{DE08953F-C471-B81B-B953-956EB11B80E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descr="Graphical user interface&#10;&#10;Description automatically generated with medium confidence">
            <a:extLst>
              <a:ext uri="{FF2B5EF4-FFF2-40B4-BE49-F238E27FC236}">
                <a16:creationId xmlns:a16="http://schemas.microsoft.com/office/drawing/2014/main" id="{0F3A5E8A-5628-B49E-4C76-922339F1FC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5609" y="175780"/>
            <a:ext cx="3048425" cy="6201640"/>
          </a:xfrm>
          <a:prstGeom prst="rect">
            <a:avLst/>
          </a:prstGeom>
        </p:spPr>
      </p:pic>
    </p:spTree>
    <p:extLst>
      <p:ext uri="{BB962C8B-B14F-4D97-AF65-F5344CB8AC3E}">
        <p14:creationId xmlns:p14="http://schemas.microsoft.com/office/powerpoint/2010/main" val="353493176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1653</Words>
  <Application>Microsoft Office PowerPoint</Application>
  <PresentationFormat>Widescreen</PresentationFormat>
  <Paragraphs>168</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Calibri Light</vt:lpstr>
      <vt:lpstr>Georgia</vt:lpstr>
      <vt:lpstr>source-serif-pro</vt:lpstr>
      <vt:lpstr>Times New Roman</vt:lpstr>
      <vt:lpstr>Trebuchet MS</vt:lpstr>
      <vt:lpstr>Office Theme</vt:lpstr>
      <vt:lpstr>PowerPoint Presentation</vt:lpstr>
      <vt:lpstr>content</vt:lpstr>
      <vt:lpstr>Problem : static traffic light management system </vt:lpstr>
      <vt:lpstr>Proposed method</vt:lpstr>
      <vt:lpstr>To-Do List</vt:lpstr>
      <vt:lpstr>Component Used</vt:lpstr>
      <vt:lpstr>Arduino Uno : </vt:lpstr>
      <vt:lpstr>PowerPoint Presentation</vt:lpstr>
      <vt:lpstr>PowerPoint Presentation</vt:lpstr>
      <vt:lpstr>Flow chart </vt:lpstr>
      <vt:lpstr>Work done</vt:lpstr>
      <vt:lpstr>Capturing Data</vt:lpstr>
      <vt:lpstr>Capturing Image</vt:lpstr>
      <vt:lpstr>Processing image</vt:lpstr>
      <vt:lpstr>Storing Data for communication</vt:lpstr>
      <vt:lpstr>Processing Image</vt:lpstr>
      <vt:lpstr>Arduino uno program</vt:lpstr>
      <vt:lpstr> Remaining work</vt:lpstr>
      <vt:lpstr>Literature review</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SHADAN  PARVEZ</dc:creator>
  <cp:lastModifiedBy>SHADAN  PARVEZ</cp:lastModifiedBy>
  <cp:revision>15</cp:revision>
  <dcterms:created xsi:type="dcterms:W3CDTF">2022-11-20T07:59:29Z</dcterms:created>
  <dcterms:modified xsi:type="dcterms:W3CDTF">2023-07-17T09:27:42Z</dcterms:modified>
</cp:coreProperties>
</file>

<file path=docProps/thumbnail.jpeg>
</file>